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91" r:id="rId2"/>
    <p:sldId id="302" r:id="rId3"/>
    <p:sldId id="259" r:id="rId4"/>
    <p:sldId id="303" r:id="rId5"/>
    <p:sldId id="300" r:id="rId6"/>
    <p:sldId id="296" r:id="rId7"/>
    <p:sldId id="297" r:id="rId8"/>
    <p:sldId id="340" r:id="rId9"/>
    <p:sldId id="336" r:id="rId10"/>
    <p:sldId id="320" r:id="rId11"/>
    <p:sldId id="337" r:id="rId12"/>
    <p:sldId id="324" r:id="rId13"/>
    <p:sldId id="325" r:id="rId14"/>
    <p:sldId id="326" r:id="rId15"/>
    <p:sldId id="338" r:id="rId16"/>
    <p:sldId id="328" r:id="rId17"/>
    <p:sldId id="329" r:id="rId18"/>
    <p:sldId id="330" r:id="rId19"/>
    <p:sldId id="331" r:id="rId20"/>
    <p:sldId id="333" r:id="rId21"/>
    <p:sldId id="334" r:id="rId22"/>
    <p:sldId id="332" r:id="rId23"/>
    <p:sldId id="379" r:id="rId24"/>
    <p:sldId id="339" r:id="rId25"/>
    <p:sldId id="341" r:id="rId26"/>
    <p:sldId id="398" r:id="rId27"/>
    <p:sldId id="380" r:id="rId28"/>
    <p:sldId id="381" r:id="rId29"/>
    <p:sldId id="383" r:id="rId30"/>
    <p:sldId id="384" r:id="rId31"/>
    <p:sldId id="385" r:id="rId32"/>
    <p:sldId id="386" r:id="rId33"/>
    <p:sldId id="387" r:id="rId34"/>
    <p:sldId id="388" r:id="rId35"/>
    <p:sldId id="389" r:id="rId36"/>
    <p:sldId id="390" r:id="rId37"/>
    <p:sldId id="391" r:id="rId38"/>
    <p:sldId id="392" r:id="rId39"/>
    <p:sldId id="395" r:id="rId40"/>
    <p:sldId id="396" r:id="rId41"/>
    <p:sldId id="397" r:id="rId42"/>
    <p:sldId id="346" r:id="rId43"/>
    <p:sldId id="400" r:id="rId44"/>
    <p:sldId id="349" r:id="rId45"/>
    <p:sldId id="350" r:id="rId46"/>
    <p:sldId id="351" r:id="rId47"/>
    <p:sldId id="352" r:id="rId48"/>
    <p:sldId id="353" r:id="rId49"/>
    <p:sldId id="401" r:id="rId50"/>
    <p:sldId id="355" r:id="rId51"/>
    <p:sldId id="402" r:id="rId52"/>
    <p:sldId id="357" r:id="rId53"/>
    <p:sldId id="399" r:id="rId54"/>
    <p:sldId id="403" r:id="rId55"/>
    <p:sldId id="360" r:id="rId56"/>
    <p:sldId id="361" r:id="rId57"/>
    <p:sldId id="362" r:id="rId58"/>
    <p:sldId id="363" r:id="rId59"/>
    <p:sldId id="364" r:id="rId60"/>
    <p:sldId id="365" r:id="rId61"/>
    <p:sldId id="366" r:id="rId62"/>
    <p:sldId id="404" r:id="rId63"/>
    <p:sldId id="368" r:id="rId64"/>
    <p:sldId id="405" r:id="rId65"/>
    <p:sldId id="370" r:id="rId66"/>
    <p:sldId id="406" r:id="rId67"/>
    <p:sldId id="373" r:id="rId68"/>
    <p:sldId id="407" r:id="rId69"/>
    <p:sldId id="411" r:id="rId70"/>
    <p:sldId id="408" r:id="rId71"/>
    <p:sldId id="409" r:id="rId72"/>
    <p:sldId id="410" r:id="rId73"/>
    <p:sldId id="412" r:id="rId74"/>
    <p:sldId id="413" r:id="rId75"/>
    <p:sldId id="378" r:id="rId76"/>
  </p:sldIdLst>
  <p:sldSz cx="12433300" cy="698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F0"/>
          </a:solidFill>
        </a:fill>
      </a:tcStyle>
    </a:wholeTbl>
    <a:band2H>
      <a:tcTxStyle/>
      <a:tcStyle>
        <a:tcBdr/>
        <a:fill>
          <a:solidFill>
            <a:srgbClr val="E6EB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DED"/>
          </a:solidFill>
        </a:fill>
      </a:tcStyle>
    </a:wholeTbl>
    <a:band2H>
      <a:tcTxStyle/>
      <a:tcStyle>
        <a:tcBdr/>
        <a:fill>
          <a:solidFill>
            <a:srgbClr val="EAE7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CA"/>
          </a:solidFill>
        </a:fill>
      </a:tcStyle>
    </a:wholeTbl>
    <a:band2H>
      <a:tcTxStyle/>
      <a:tcStyle>
        <a:tcBdr/>
        <a:fill>
          <a:solidFill>
            <a:srgbClr val="FF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chemeClr val="accent5"/>
        </a:fontRef>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5"/>
        </a:fontRef>
        <a:schemeClr val="accent5"/>
      </a:tcTxStyle>
      <a:tcStyle>
        <a:tcBdr>
          <a:left>
            <a:ln w="12700" cap="flat">
              <a:noFill/>
              <a:miter lim="400000"/>
            </a:ln>
          </a:left>
          <a:right>
            <a:ln w="12700" cap="flat">
              <a:noFill/>
              <a:miter lim="400000"/>
            </a:ln>
          </a:right>
          <a:top>
            <a:ln w="508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2708684C-4D16-4618-839F-0558EEFCDFE6}" styleName="">
    <a:tblBg/>
    <a:wholeTbl>
      <a:tcTxStyle b="off"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4" autoAdjust="0"/>
    <p:restoredTop sz="72461" autoAdjust="0"/>
  </p:normalViewPr>
  <p:slideViewPr>
    <p:cSldViewPr snapToGrid="0">
      <p:cViewPr varScale="1">
        <p:scale>
          <a:sx n="69" d="100"/>
          <a:sy n="69" d="100"/>
        </p:scale>
        <p:origin x="1680" y="184"/>
      </p:cViewPr>
      <p:guideLst/>
    </p:cSldViewPr>
  </p:slideViewPr>
  <p:notesTextViewPr>
    <p:cViewPr>
      <p:scale>
        <a:sx n="1" d="1"/>
        <a:sy n="1" d="1"/>
      </p:scale>
      <p:origin x="0" y="0"/>
    </p:cViewPr>
  </p:notesTextViewPr>
  <p:notesViewPr>
    <p:cSldViewPr snapToGrid="0">
      <p:cViewPr varScale="1">
        <p:scale>
          <a:sx n="84" d="100"/>
          <a:sy n="84" d="100"/>
        </p:scale>
        <p:origin x="31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ED2953-230F-4247-B362-390BF2CA4D9D}" type="datetimeFigureOut">
              <a:rPr lang="en-US" smtClean="0"/>
              <a:t>1/19/17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753176-0013-4406-816A-1265242CF8A9}" type="slidenum">
              <a:rPr lang="en-US" smtClean="0"/>
              <a:t>‹#›</a:t>
            </a:fld>
            <a:endParaRPr lang="en-US"/>
          </a:p>
        </p:txBody>
      </p:sp>
    </p:spTree>
    <p:extLst>
      <p:ext uri="{BB962C8B-B14F-4D97-AF65-F5344CB8AC3E}">
        <p14:creationId xmlns:p14="http://schemas.microsoft.com/office/powerpoint/2010/main" val="1146072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6228195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895590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4941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37027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12</a:t>
            </a:fld>
            <a:endParaRPr lang="en-US"/>
          </a:p>
        </p:txBody>
      </p:sp>
    </p:spTree>
    <p:extLst>
      <p:ext uri="{BB962C8B-B14F-4D97-AF65-F5344CB8AC3E}">
        <p14:creationId xmlns:p14="http://schemas.microsoft.com/office/powerpoint/2010/main" val="168414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6 years into it</a:t>
            </a:r>
            <a:r>
              <a:rPr lang="en-US" baseline="0" dirty="0"/>
              <a:t> </a:t>
            </a:r>
            <a:r>
              <a:rPr lang="en-US" dirty="0"/>
              <a:t>and we’ve only got 45 commands</a:t>
            </a:r>
            <a:endParaRPr lang="en-US" sz="1200" dirty="0">
              <a:solidFill>
                <a:schemeClr val="bg1"/>
              </a:solidFill>
            </a:endParaRPr>
          </a:p>
          <a:p>
            <a:endParaRPr lang="en-US" dirty="0"/>
          </a:p>
          <a:p>
            <a:r>
              <a:rPr lang="en-US" dirty="0"/>
              <a:t>Add-</a:t>
            </a:r>
            <a:r>
              <a:rPr lang="en-US" dirty="0" err="1"/>
              <a:t>SqlFirewallRule</a:t>
            </a:r>
            <a:endParaRPr lang="en-US" dirty="0"/>
          </a:p>
          <a:p>
            <a:r>
              <a:rPr lang="en-US" dirty="0"/>
              <a:t>Get-</a:t>
            </a:r>
            <a:r>
              <a:rPr lang="en-US" dirty="0" err="1"/>
              <a:t>SqlCredential</a:t>
            </a:r>
            <a:endParaRPr lang="en-US" dirty="0"/>
          </a:p>
          <a:p>
            <a:r>
              <a:rPr lang="en-US" dirty="0"/>
              <a:t>Get-</a:t>
            </a:r>
            <a:r>
              <a:rPr lang="en-US" dirty="0" err="1"/>
              <a:t>SqlDatabase</a:t>
            </a:r>
            <a:endParaRPr lang="en-US" dirty="0"/>
          </a:p>
          <a:p>
            <a:r>
              <a:rPr lang="en-US" dirty="0"/>
              <a:t>Get-</a:t>
            </a:r>
            <a:r>
              <a:rPr lang="en-US" dirty="0" err="1"/>
              <a:t>SqlInstance</a:t>
            </a:r>
            <a:endParaRPr lang="en-US" dirty="0"/>
          </a:p>
          <a:p>
            <a:r>
              <a:rPr lang="en-US" dirty="0"/>
              <a:t>Get-</a:t>
            </a:r>
            <a:r>
              <a:rPr lang="en-US" dirty="0" err="1"/>
              <a:t>SqlSmartAdmin</a:t>
            </a:r>
            <a:endParaRPr lang="en-US" dirty="0"/>
          </a:p>
          <a:p>
            <a:r>
              <a:rPr lang="en-US" dirty="0"/>
              <a:t>Remove-</a:t>
            </a:r>
            <a:r>
              <a:rPr lang="en-US" dirty="0" err="1"/>
              <a:t>SqlFirewallRule</a:t>
            </a:r>
            <a:endParaRPr lang="en-US" dirty="0"/>
          </a:p>
          <a:p>
            <a:r>
              <a:rPr lang="en-US" dirty="0"/>
              <a:t>Set-</a:t>
            </a:r>
            <a:r>
              <a:rPr lang="en-US" dirty="0" err="1"/>
              <a:t>SqlAuthenticationMode</a:t>
            </a:r>
            <a:endParaRPr lang="en-US" dirty="0"/>
          </a:p>
          <a:p>
            <a:r>
              <a:rPr lang="en-US" dirty="0"/>
              <a:t>Set-</a:t>
            </a:r>
            <a:r>
              <a:rPr lang="en-US" dirty="0" err="1"/>
              <a:t>SqlNetworkConfiguration</a:t>
            </a:r>
            <a:endParaRPr lang="en-US" dirty="0"/>
          </a:p>
          <a:p>
            <a:r>
              <a:rPr lang="en-US" dirty="0"/>
              <a:t>Set-</a:t>
            </a:r>
            <a:r>
              <a:rPr lang="en-US" dirty="0" err="1"/>
              <a:t>SqlSmartAdmin</a:t>
            </a:r>
            <a:endParaRPr lang="en-US" dirty="0"/>
          </a:p>
          <a:p>
            <a:r>
              <a:rPr lang="en-US" dirty="0"/>
              <a:t>Start-</a:t>
            </a:r>
            <a:r>
              <a:rPr lang="en-US" dirty="0" err="1"/>
              <a:t>SqlInstance</a:t>
            </a:r>
            <a:endParaRPr lang="en-US" dirty="0"/>
          </a:p>
          <a:p>
            <a:r>
              <a:rPr lang="en-US" dirty="0"/>
              <a:t>Stop-</a:t>
            </a:r>
            <a:r>
              <a:rPr lang="en-US" dirty="0" err="1"/>
              <a:t>SqlInstance</a:t>
            </a:r>
            <a:endParaRPr lang="en-US" dirty="0"/>
          </a:p>
          <a:p>
            <a:r>
              <a:rPr lang="en-US" dirty="0"/>
              <a:t>Test-</a:t>
            </a:r>
            <a:r>
              <a:rPr lang="en-US" dirty="0" err="1"/>
              <a:t>SqlSmartAdmin</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14</a:t>
            </a:fld>
            <a:endParaRPr lang="en-US"/>
          </a:p>
        </p:txBody>
      </p:sp>
    </p:spTree>
    <p:extLst>
      <p:ext uri="{BB962C8B-B14F-4D97-AF65-F5344CB8AC3E}">
        <p14:creationId xmlns:p14="http://schemas.microsoft.com/office/powerpoint/2010/main" val="403316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We</a:t>
            </a:r>
            <a:r>
              <a:rPr lang="en-US" baseline="0" dirty="0"/>
              <a:t> were still stuck at 45</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16</a:t>
            </a:fld>
            <a:endParaRPr lang="en-US"/>
          </a:p>
        </p:txBody>
      </p:sp>
    </p:spTree>
    <p:extLst>
      <p:ext uri="{BB962C8B-B14F-4D97-AF65-F5344CB8AC3E}">
        <p14:creationId xmlns:p14="http://schemas.microsoft.com/office/powerpoint/2010/main" val="568042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Responses ranged from sad to resigned to pissed.</a:t>
            </a:r>
            <a:endParaRPr lang="en-US" dirty="0"/>
          </a:p>
          <a:p>
            <a:endParaRPr lang="en-US" dirty="0"/>
          </a:p>
          <a:p>
            <a:r>
              <a:rPr lang="en-US" dirty="0"/>
              <a:t>Felt Microsoft was unresponsive. Commands were random and few. No basic commands. Bugs</a:t>
            </a:r>
            <a:r>
              <a:rPr lang="en-US" baseline="0" dirty="0"/>
              <a:t> were never/rarely fixed. </a:t>
            </a:r>
          </a:p>
          <a:p>
            <a:endParaRPr lang="en-US" baseline="0" dirty="0"/>
          </a:p>
        </p:txBody>
      </p:sp>
      <p:sp>
        <p:nvSpPr>
          <p:cNvPr id="4" name="Slide Number Placeholder 3"/>
          <p:cNvSpPr>
            <a:spLocks noGrp="1"/>
          </p:cNvSpPr>
          <p:nvPr>
            <p:ph type="sldNum" sz="quarter" idx="10"/>
          </p:nvPr>
        </p:nvSpPr>
        <p:spPr/>
        <p:txBody>
          <a:bodyPr/>
          <a:lstStyle/>
          <a:p>
            <a:fld id="{838861C2-08E6-449A-BCC4-250113815BB1}" type="slidenum">
              <a:rPr lang="en-US" smtClean="0"/>
              <a:t>17</a:t>
            </a:fld>
            <a:endParaRPr lang="en-US"/>
          </a:p>
        </p:txBody>
      </p:sp>
    </p:spTree>
    <p:extLst>
      <p:ext uri="{BB962C8B-B14F-4D97-AF65-F5344CB8AC3E}">
        <p14:creationId xmlns:p14="http://schemas.microsoft.com/office/powerpoint/2010/main" val="385785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But</a:t>
            </a:r>
            <a:r>
              <a:rPr lang="en-US" baseline="0" dirty="0"/>
              <a:t> these were still just filling in some of the gaps that were left by Microsoft that dbas and dbas and developers needed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18</a:t>
            </a:fld>
            <a:endParaRPr lang="en-US"/>
          </a:p>
        </p:txBody>
      </p:sp>
    </p:spTree>
    <p:extLst>
      <p:ext uri="{BB962C8B-B14F-4D97-AF65-F5344CB8AC3E}">
        <p14:creationId xmlns:p14="http://schemas.microsoft.com/office/powerpoint/2010/main" val="1995280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2016 changed everything</a:t>
            </a:r>
          </a:p>
        </p:txBody>
      </p:sp>
      <p:sp>
        <p:nvSpPr>
          <p:cNvPr id="4" name="Slide Number Placeholder 3"/>
          <p:cNvSpPr>
            <a:spLocks noGrp="1"/>
          </p:cNvSpPr>
          <p:nvPr>
            <p:ph type="sldNum" sz="quarter" idx="10"/>
          </p:nvPr>
        </p:nvSpPr>
        <p:spPr/>
        <p:txBody>
          <a:bodyPr/>
          <a:lstStyle/>
          <a:p>
            <a:fld id="{838861C2-08E6-449A-BCC4-250113815BB1}" type="slidenum">
              <a:rPr lang="en-US" smtClean="0"/>
              <a:t>19</a:t>
            </a:fld>
            <a:endParaRPr lang="en-US"/>
          </a:p>
        </p:txBody>
      </p:sp>
    </p:spTree>
    <p:extLst>
      <p:ext uri="{BB962C8B-B14F-4D97-AF65-F5344CB8AC3E}">
        <p14:creationId xmlns:p14="http://schemas.microsoft.com/office/powerpoint/2010/main" val="1599175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20</a:t>
            </a:fld>
            <a:endParaRPr lang="en-US"/>
          </a:p>
        </p:txBody>
      </p:sp>
    </p:spTree>
    <p:extLst>
      <p:ext uri="{BB962C8B-B14F-4D97-AF65-F5344CB8AC3E}">
        <p14:creationId xmlns:p14="http://schemas.microsoft.com/office/powerpoint/2010/main" val="15495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Now</a:t>
            </a:r>
            <a:r>
              <a:rPr lang="en-US" baseline="0" dirty="0"/>
              <a:t> the SQL team actually leads in community interaction, and other platform communities are asking their own Microsoft product group to use the SQL Server team’s approach as a model </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21</a:t>
            </a:fld>
            <a:endParaRPr lang="en-US"/>
          </a:p>
        </p:txBody>
      </p:sp>
    </p:spTree>
    <p:extLst>
      <p:ext uri="{BB962C8B-B14F-4D97-AF65-F5344CB8AC3E}">
        <p14:creationId xmlns:p14="http://schemas.microsoft.com/office/powerpoint/2010/main" val="12325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717395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Microsoft also</a:t>
            </a:r>
            <a:r>
              <a:rPr lang="en-US" baseline="0" dirty="0"/>
              <a:t> became more open in communicating the issues</a:t>
            </a:r>
          </a:p>
          <a:p>
            <a:endParaRPr lang="en-US" baseline="0" dirty="0"/>
          </a:p>
          <a:p>
            <a:r>
              <a:rPr lang="en-US" baseline="0" dirty="0"/>
              <a:t>Ken explained that engineers were poached, and the SQL Tools were neglected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22</a:t>
            </a:fld>
            <a:endParaRPr lang="en-US"/>
          </a:p>
        </p:txBody>
      </p:sp>
    </p:spTree>
    <p:extLst>
      <p:ext uri="{BB962C8B-B14F-4D97-AF65-F5344CB8AC3E}">
        <p14:creationId xmlns:p14="http://schemas.microsoft.com/office/powerpoint/2010/main" val="119905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Company directive</a:t>
            </a:r>
            <a:r>
              <a:rPr lang="en-US" baseline="0" dirty="0"/>
              <a:t> on the right</a:t>
            </a:r>
          </a:p>
          <a:p>
            <a:endParaRPr lang="en-US" baseline="0" dirty="0"/>
          </a:p>
          <a:p>
            <a:r>
              <a:rPr lang="en-US" baseline="0" dirty="0"/>
              <a:t>We have a total of 79 cmdlets, up from 45, and more being released regularly</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23</a:t>
            </a:fld>
            <a:endParaRPr lang="en-US"/>
          </a:p>
        </p:txBody>
      </p:sp>
    </p:spTree>
    <p:extLst>
      <p:ext uri="{BB962C8B-B14F-4D97-AF65-F5344CB8AC3E}">
        <p14:creationId xmlns:p14="http://schemas.microsoft.com/office/powerpoint/2010/main" val="3806133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24</a:t>
            </a:fld>
            <a:endParaRPr lang="en-US"/>
          </a:p>
        </p:txBody>
      </p:sp>
    </p:spTree>
    <p:extLst>
      <p:ext uri="{BB962C8B-B14F-4D97-AF65-F5344CB8AC3E}">
        <p14:creationId xmlns:p14="http://schemas.microsoft.com/office/powerpoint/2010/main" val="4040658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http://www.menshairforum.com/talk/Thread-Beard-Facts-and-Beards-Meme-Facial-Hair-Manly-Knowledge</a:t>
            </a:r>
          </a:p>
        </p:txBody>
      </p:sp>
      <p:sp>
        <p:nvSpPr>
          <p:cNvPr id="4" name="Slide Number Placeholder 3"/>
          <p:cNvSpPr>
            <a:spLocks noGrp="1"/>
          </p:cNvSpPr>
          <p:nvPr>
            <p:ph type="sldNum" sz="quarter" idx="10"/>
          </p:nvPr>
        </p:nvSpPr>
        <p:spPr/>
        <p:txBody>
          <a:bodyPr/>
          <a:lstStyle/>
          <a:p>
            <a:fld id="{838861C2-08E6-449A-BCC4-250113815BB1}" type="slidenum">
              <a:rPr lang="en-US" smtClean="0"/>
              <a:t>25</a:t>
            </a:fld>
            <a:endParaRPr lang="en-US"/>
          </a:p>
        </p:txBody>
      </p:sp>
    </p:spTree>
    <p:extLst>
      <p:ext uri="{BB962C8B-B14F-4D97-AF65-F5344CB8AC3E}">
        <p14:creationId xmlns:p14="http://schemas.microsoft.com/office/powerpoint/2010/main" val="2579127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290761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r>
              <a:t>Won’t go into code much. Using PowerShell to simplify your migrations only requires you to know how to execute a cmdlet.</a:t>
            </a:r>
          </a:p>
        </p:txBody>
      </p:sp>
    </p:spTree>
    <p:extLst>
      <p:ext uri="{BB962C8B-B14F-4D97-AF65-F5344CB8AC3E}">
        <p14:creationId xmlns:p14="http://schemas.microsoft.com/office/powerpoint/2010/main" val="4067177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lvl="1" indent="0" defTabSz="914400">
              <a:lnSpc>
                <a:spcPct val="100000"/>
              </a:lnSpc>
              <a:defRPr sz="1200" b="1"/>
            </a:pPr>
            <a:r>
              <a:t>Misconfigured SQL Servers: </a:t>
            </a:r>
            <a:r>
              <a:rPr b="0"/>
              <a:t>In environments without dedicated database administrators, SQL Server is often installed by general technicians who do not optimize the system to deliver peak SQL Server performance. Organizations may also need to move to a different server collation.</a:t>
            </a:r>
            <a:br>
              <a:rPr b="0"/>
            </a:br>
            <a:endParaRPr b="0"/>
          </a:p>
          <a:p>
            <a:pPr lvl="1" indent="0" defTabSz="914400">
              <a:lnSpc>
                <a:spcPct val="100000"/>
              </a:lnSpc>
              <a:defRPr sz="1200" b="1"/>
            </a:pPr>
            <a:r>
              <a:t>Consolidation:  </a:t>
            </a:r>
            <a:r>
              <a:rPr b="0"/>
              <a:t>uncontrolled server sprawl, cost savings</a:t>
            </a:r>
          </a:p>
          <a:p>
            <a:pPr lvl="1" indent="0" defTabSz="914400">
              <a:lnSpc>
                <a:spcPct val="100000"/>
              </a:lnSpc>
              <a:defRPr sz="1200" b="1"/>
            </a:pPr>
            <a:endParaRPr b="0"/>
          </a:p>
          <a:p>
            <a:pPr lvl="1" indent="0" defTabSz="914400">
              <a:lnSpc>
                <a:spcPct val="100000"/>
              </a:lnSpc>
              <a:defRPr sz="1200" b="1"/>
            </a:pPr>
            <a:r>
              <a:t>Change in HA Strategy: </a:t>
            </a:r>
            <a:r>
              <a:rPr b="0"/>
              <a:t>Organizations may decide on a new High Availability strategy, such as going from a failover cluster instance to AlwaysOn. Or they may migrate from a clustered instance, to a stand-alone instance, and handle their HA outside of Windows and SQL Server.</a:t>
            </a:r>
          </a:p>
          <a:p>
            <a:endParaRPr b="0"/>
          </a:p>
          <a:p>
            <a:pPr lvl="1" indent="0" defTabSz="914400">
              <a:lnSpc>
                <a:spcPct val="100000"/>
              </a:lnSpc>
              <a:defRPr sz="1200" b="1"/>
            </a:pPr>
            <a:r>
              <a:t>Resource Requirements/Best Practices: </a:t>
            </a:r>
            <a:r>
              <a:rPr b="0"/>
              <a:t>As an organization’s data requirements grow, SQL Server may outgrow the server on which it was originally built. This has a greater impact on non-virtualized environments, but virtualized servers may also be impacted by resource requirements when one server runs multiple instances of SQL Server, and one instance must be moved to a new server.</a:t>
            </a:r>
          </a:p>
          <a:p>
            <a:endParaRPr b="0"/>
          </a:p>
          <a:p>
            <a:pPr lvl="1" indent="0" defTabSz="914400">
              <a:lnSpc>
                <a:spcPct val="100000"/>
              </a:lnSpc>
              <a:defRPr sz="1200" b="1"/>
            </a:pPr>
            <a:r>
              <a:t>SQL Server/OS Upgrade: </a:t>
            </a:r>
            <a:r>
              <a:rPr b="0"/>
              <a:t>In-place upgrades are possible for both SQL Server and Windows, but are not ideal for every environment. Physical -&gt; Virtual, or to the cloud, or even dev/test/staging.</a:t>
            </a:r>
            <a:br>
              <a:rPr b="0"/>
            </a:br>
            <a:endParaRPr b="0"/>
          </a:p>
        </p:txBody>
      </p:sp>
    </p:spTree>
    <p:extLst>
      <p:ext uri="{BB962C8B-B14F-4D97-AF65-F5344CB8AC3E}">
        <p14:creationId xmlns:p14="http://schemas.microsoft.com/office/powerpoint/2010/main" val="168171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xfrm>
            <a:off x="377825" y="685800"/>
            <a:ext cx="6102350" cy="3429000"/>
          </a:xfrm>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pPr>
              <a:defRPr sz="2400"/>
            </a:pPr>
            <a:r>
              <a:rPr dirty="0"/>
              <a:t>There’s a lot to migrate. Pretty much everything you see in SQL Server Management Studio can and perhaps should be migrated.</a:t>
            </a:r>
            <a:endParaRPr sz="1800" dirty="0"/>
          </a:p>
          <a:p>
            <a:pPr>
              <a:defRPr sz="2400"/>
            </a:pPr>
            <a:endParaRPr sz="1800" dirty="0"/>
          </a:p>
          <a:p>
            <a:pPr>
              <a:defRPr sz="2400"/>
            </a:pPr>
            <a:r>
              <a:rPr dirty="0"/>
              <a:t>Server Configs include things like </a:t>
            </a:r>
            <a:r>
              <a:rPr dirty="0" err="1"/>
              <a:t>like</a:t>
            </a:r>
            <a:r>
              <a:rPr dirty="0"/>
              <a:t> backup compression defaults, enabling the CLR, etc. </a:t>
            </a:r>
            <a:endParaRPr sz="1800" dirty="0"/>
          </a:p>
          <a:p>
            <a:pPr>
              <a:defRPr sz="2400"/>
            </a:pPr>
            <a:endParaRPr sz="1800" dirty="0"/>
          </a:p>
          <a:p>
            <a:pPr>
              <a:defRPr sz="2400"/>
            </a:pPr>
            <a:r>
              <a:rPr dirty="0"/>
              <a:t>Maintenance objects include things like Ola </a:t>
            </a:r>
            <a:r>
              <a:rPr dirty="0" err="1"/>
              <a:t>Hallengren’s</a:t>
            </a:r>
            <a:r>
              <a:rPr dirty="0"/>
              <a:t> backup scripts in the </a:t>
            </a:r>
            <a:r>
              <a:rPr dirty="0" err="1"/>
              <a:t>msdb</a:t>
            </a:r>
            <a:r>
              <a:rPr dirty="0"/>
              <a:t> database.</a:t>
            </a:r>
            <a:endParaRPr sz="1800" dirty="0"/>
          </a:p>
        </p:txBody>
      </p:sp>
    </p:spTree>
    <p:extLst>
      <p:ext uri="{BB962C8B-B14F-4D97-AF65-F5344CB8AC3E}">
        <p14:creationId xmlns:p14="http://schemas.microsoft.com/office/powerpoint/2010/main" val="2367322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77825" y="685800"/>
            <a:ext cx="610235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914400">
              <a:lnSpc>
                <a:spcPct val="100000"/>
              </a:lnSpc>
              <a:spcBef>
                <a:spcPts val="800"/>
              </a:spcBef>
              <a:defRPr sz="2400" b="1"/>
            </a:pPr>
            <a:r>
              <a:t>My point is, there’s a lot to think about. </a:t>
            </a:r>
            <a:r>
              <a:rPr b="0"/>
              <a:t>And this slide doesn’t even begin to cover it. This underlines why automation is so important. There’s less room for human error because the same checks are run each time, every time.</a:t>
            </a:r>
          </a:p>
          <a:p>
            <a:pPr defTabSz="914400">
              <a:lnSpc>
                <a:spcPct val="100000"/>
              </a:lnSpc>
              <a:spcBef>
                <a:spcPts val="700"/>
              </a:spcBef>
              <a:defRPr sz="2400" b="1"/>
            </a:pPr>
            <a:endParaRPr b="0"/>
          </a:p>
          <a:p>
            <a:pPr defTabSz="914400">
              <a:lnSpc>
                <a:spcPct val="100000"/>
              </a:lnSpc>
              <a:spcBef>
                <a:spcPts val="800"/>
              </a:spcBef>
              <a:defRPr sz="2400" b="1"/>
            </a:pPr>
            <a:r>
              <a:t>Databases</a:t>
            </a:r>
          </a:p>
          <a:p>
            <a:pPr defTabSz="914400">
              <a:lnSpc>
                <a:spcPct val="100000"/>
              </a:lnSpc>
              <a:spcBef>
                <a:spcPts val="800"/>
              </a:spcBef>
              <a:defRPr sz="2400">
                <a:solidFill>
                  <a:srgbClr val="FFFFFF"/>
                </a:solidFill>
                <a:latin typeface="Segoe UI"/>
                <a:ea typeface="Segoe UI"/>
                <a:cs typeface="Segoe UI"/>
                <a:sym typeface="Segoe UI"/>
              </a:defRPr>
            </a:pPr>
            <a:r>
              <a:t>Complex file structures, filestreams, full-text indexes, edition differences, version compatibility settings, server collation, mirroring, broker-enabled, trustworthy, read-only, owner </a:t>
            </a:r>
            <a:r>
              <a:rPr sz="1400"/>
              <a:t>Availability Groups, replication, associated logins, jobs, </a:t>
            </a:r>
            <a:r>
              <a:rPr sz="800"/>
              <a:t>certificates, packages, </a:t>
            </a:r>
            <a:r>
              <a:rPr sz="1400"/>
              <a:t>linked servers, post migration actions, reattach at source, set source read only, database state, log shipping, </a:t>
            </a:r>
            <a:r>
              <a:rPr sz="800"/>
              <a:t>currently connected users, is system db, exists at  destination, owner chaining, etc.</a:t>
            </a:r>
          </a:p>
          <a:p>
            <a:pPr>
              <a:defRPr sz="2400"/>
            </a:pPr>
            <a:endParaRPr sz="800"/>
          </a:p>
          <a:p>
            <a:pPr>
              <a:defRPr sz="2400" b="1"/>
            </a:pPr>
            <a:r>
              <a:t>Logins</a:t>
            </a:r>
          </a:p>
          <a:p>
            <a:pPr defTabSz="914400">
              <a:lnSpc>
                <a:spcPct val="100000"/>
              </a:lnSpc>
              <a:spcBef>
                <a:spcPts val="600"/>
              </a:spcBef>
              <a:defRPr sz="1800">
                <a:solidFill>
                  <a:srgbClr val="FFFFFF"/>
                </a:solidFill>
                <a:latin typeface="Segoe UI"/>
                <a:ea typeface="Segoe UI"/>
                <a:cs typeface="Segoe UI"/>
                <a:sym typeface="Segoe UI"/>
              </a:defRPr>
            </a:pPr>
            <a:r>
              <a:t>SIDs, passwords, server roles, server permission sets, credential mapping, password complexity &amp; expiration, default db, owned databases, status, default language, exists at destination, login type, destination login </a:t>
            </a:r>
            <a:r>
              <a:rPr sz="1200"/>
              <a:t>mode, version/hash compatibility, related objects like jobs, can’t drop if schema owner or assigned a </a:t>
            </a:r>
            <a:r>
              <a:rPr sz="800"/>
              <a:t>permission</a:t>
            </a:r>
            <a:r>
              <a:rPr sz="1200"/>
              <a:t> </a:t>
            </a:r>
            <a:r>
              <a:rPr sz="800"/>
              <a:t>set, does windows login exist at destination, </a:t>
            </a:r>
            <a:r>
              <a:rPr sz="1200"/>
              <a:t>skip built in accounts, certificate mapped, asymmetric keys, and so on.</a:t>
            </a:r>
          </a:p>
          <a:p>
            <a:pPr>
              <a:defRPr sz="2400" b="1"/>
            </a:pPr>
            <a:endParaRPr sz="1200"/>
          </a:p>
          <a:p>
            <a:pPr>
              <a:defRPr sz="2400" b="1"/>
            </a:pPr>
            <a:r>
              <a:t>SQL Agent Jobs</a:t>
            </a:r>
          </a:p>
          <a:p>
            <a:pPr defTabSz="914400">
              <a:lnSpc>
                <a:spcPct val="100000"/>
              </a:lnSpc>
              <a:spcBef>
                <a:spcPts val="800"/>
              </a:spcBef>
              <a:defRPr sz="2400">
                <a:solidFill>
                  <a:srgbClr val="FFFFFF"/>
                </a:solidFill>
              </a:defRPr>
            </a:pPr>
            <a:r>
              <a:t>related databases, logins, credentials, schedules, disabling on source</a:t>
            </a:r>
          </a:p>
          <a:p>
            <a:pPr>
              <a:defRPr sz="2400" b="1"/>
            </a:pPr>
            <a:endParaRPr/>
          </a:p>
          <a:p>
            <a:pPr>
              <a:defRPr sz="2400" b="1"/>
            </a:pPr>
            <a:r>
              <a:t>Linked Servers</a:t>
            </a:r>
          </a:p>
          <a:p>
            <a:pPr defTabSz="914400">
              <a:lnSpc>
                <a:spcPct val="100000"/>
              </a:lnSpc>
              <a:spcBef>
                <a:spcPts val="800"/>
              </a:spcBef>
              <a:defRPr sz="2400">
                <a:solidFill>
                  <a:srgbClr val="FFFFFF"/>
                </a:solidFill>
                <a:latin typeface="Segoe UI"/>
                <a:ea typeface="Segoe UI"/>
                <a:cs typeface="Segoe UI"/>
                <a:sym typeface="Segoe UI"/>
              </a:defRPr>
            </a:pPr>
            <a:r>
              <a:t>OLEDB provider &amp; driver availability,  local files, remote login passwords</a:t>
            </a:r>
          </a:p>
          <a:p>
            <a:pPr>
              <a:defRPr sz="2400" b="1"/>
            </a:pPr>
            <a:endParaRPr/>
          </a:p>
          <a:p>
            <a:pPr>
              <a:defRPr sz="2400" b="1"/>
            </a:pPr>
            <a:r>
              <a:t>Server Configs (sp_config)</a:t>
            </a:r>
          </a:p>
          <a:p>
            <a:pPr defTabSz="914400">
              <a:lnSpc>
                <a:spcPct val="100000"/>
              </a:lnSpc>
              <a:spcBef>
                <a:spcPts val="800"/>
              </a:spcBef>
              <a:defRPr sz="2400">
                <a:solidFill>
                  <a:srgbClr val="FFFFFF"/>
                </a:solidFill>
                <a:latin typeface="Segoe UI"/>
                <a:ea typeface="Segoe UI"/>
                <a:cs typeface="Segoe UI"/>
                <a:sym typeface="Segoe UI"/>
              </a:defRPr>
            </a:pPr>
            <a:r>
              <a:t>Edition differences (Enterprise -&gt; Std.) Version differences</a:t>
            </a:r>
          </a:p>
          <a:p>
            <a:pPr>
              <a:defRPr sz="2400" b="1"/>
            </a:pPr>
            <a:endParaRPr/>
          </a:p>
          <a:p>
            <a:pPr>
              <a:defRPr sz="2400" b="1"/>
            </a:pPr>
            <a:r>
              <a:t>Connstrings</a:t>
            </a:r>
          </a:p>
          <a:p>
            <a:pPr defTabSz="914400">
              <a:lnSpc>
                <a:spcPct val="100000"/>
              </a:lnSpc>
              <a:spcBef>
                <a:spcPts val="800"/>
              </a:spcBef>
              <a:defRPr sz="2400">
                <a:solidFill>
                  <a:srgbClr val="FFFFFF"/>
                </a:solidFill>
                <a:latin typeface="Segoe UI"/>
                <a:ea typeface="Segoe UI"/>
                <a:cs typeface="Segoe UI"/>
                <a:sym typeface="Segoe UI"/>
              </a:defRPr>
            </a:pPr>
            <a:r>
              <a:t>Which applications &amp; logins are connecting from which hosts?</a:t>
            </a:r>
          </a:p>
          <a:p>
            <a:pPr defTabSz="914400">
              <a:lnSpc>
                <a:spcPct val="100000"/>
              </a:lnSpc>
              <a:spcBef>
                <a:spcPts val="700"/>
              </a:spcBef>
              <a:defRPr sz="2400">
                <a:solidFill>
                  <a:srgbClr val="FFFFFF"/>
                </a:solidFill>
                <a:latin typeface="Segoe UI"/>
                <a:ea typeface="Segoe UI"/>
                <a:cs typeface="Segoe UI"/>
                <a:sym typeface="Segoe UI"/>
              </a:defRPr>
            </a:pPr>
            <a:endParaRPr/>
          </a:p>
          <a:p>
            <a:pPr defTabSz="914400">
              <a:lnSpc>
                <a:spcPct val="100000"/>
              </a:lnSpc>
              <a:spcBef>
                <a:spcPts val="800"/>
              </a:spcBef>
              <a:defRPr sz="2400" b="1">
                <a:solidFill>
                  <a:srgbClr val="FFFFFF"/>
                </a:solidFill>
                <a:latin typeface="Segoe UI"/>
                <a:ea typeface="Segoe UI"/>
                <a:cs typeface="Segoe UI"/>
                <a:sym typeface="Segoe UI"/>
              </a:defRPr>
            </a:pPr>
            <a:r>
              <a:t>Fun lists</a:t>
            </a:r>
          </a:p>
          <a:p>
            <a:pPr defTabSz="914400">
              <a:lnSpc>
                <a:spcPct val="100000"/>
              </a:lnSpc>
              <a:spcBef>
                <a:spcPts val="800"/>
              </a:spcBef>
              <a:defRPr sz="2400">
                <a:solidFill>
                  <a:srgbClr val="FFFFFF"/>
                </a:solidFill>
                <a:latin typeface="Segoe UI"/>
                <a:ea typeface="Segoe UI"/>
                <a:cs typeface="Segoe UI"/>
                <a:sym typeface="Segoe UI"/>
              </a:defRPr>
            </a:pPr>
            <a:r>
              <a:t>http://www.karaszi.com/sqlserver/info_moving_database.asp</a:t>
            </a:r>
          </a:p>
          <a:p>
            <a:pPr defTabSz="914400">
              <a:lnSpc>
                <a:spcPct val="100000"/>
              </a:lnSpc>
              <a:spcBef>
                <a:spcPts val="800"/>
              </a:spcBef>
              <a:defRPr sz="2400">
                <a:solidFill>
                  <a:srgbClr val="FFFFFF"/>
                </a:solidFill>
                <a:latin typeface="Segoe UI"/>
                <a:ea typeface="Segoe UI"/>
                <a:cs typeface="Segoe UI"/>
                <a:sym typeface="Segoe UI"/>
              </a:defRPr>
            </a:pPr>
            <a:r>
              <a:t>http://yrushka.com/index.php/sql-server/database-recovery/sql-server-migration-from-one-server-to-another-detailed-checklist/</a:t>
            </a:r>
          </a:p>
          <a:p>
            <a:pPr defTabSz="914400">
              <a:lnSpc>
                <a:spcPct val="100000"/>
              </a:lnSpc>
              <a:spcBef>
                <a:spcPts val="800"/>
              </a:spcBef>
              <a:defRPr sz="2400"/>
            </a:pPr>
            <a:r>
              <a:t>http://www.littlekendra.com/2016/01/12/whitepapers-for-planning-sql-server-migrations/</a:t>
            </a:r>
          </a:p>
          <a:p>
            <a:pPr defTabSz="914400">
              <a:lnSpc>
                <a:spcPct val="100000"/>
              </a:lnSpc>
              <a:spcBef>
                <a:spcPts val="800"/>
              </a:spcBef>
              <a:defRPr sz="2400"/>
            </a:pPr>
            <a:r>
              <a:t>http://passmedia.sqlpass.org/media/24hours/2012_fall/PDF/02.pdf</a:t>
            </a:r>
            <a:endParaRPr>
              <a:solidFill>
                <a:srgbClr val="FFFFFF"/>
              </a:solidFill>
              <a:latin typeface="Segoe UI"/>
              <a:ea typeface="Segoe UI"/>
              <a:cs typeface="Segoe UI"/>
              <a:sym typeface="Segoe UI"/>
            </a:endParaRPr>
          </a:p>
          <a:p>
            <a:pPr defTabSz="914400">
              <a:lnSpc>
                <a:spcPct val="100000"/>
              </a:lnSpc>
              <a:spcBef>
                <a:spcPts val="700"/>
              </a:spcBef>
              <a:defRPr sz="2400">
                <a:solidFill>
                  <a:srgbClr val="FFFFFF"/>
                </a:solidFill>
                <a:latin typeface="Segoe UI"/>
                <a:ea typeface="Segoe UI"/>
                <a:cs typeface="Segoe UI"/>
                <a:sym typeface="Segoe UI"/>
              </a:defRPr>
            </a:pPr>
            <a:endParaRPr>
              <a:solidFill>
                <a:srgbClr val="FFFFFF"/>
              </a:solidFill>
              <a:latin typeface="Segoe UI"/>
              <a:ea typeface="Segoe UI"/>
              <a:cs typeface="Segoe UI"/>
              <a:sym typeface="Segoe UI"/>
            </a:endParaRPr>
          </a:p>
          <a:p>
            <a:pPr>
              <a:defRPr sz="2400" b="1"/>
            </a:pPr>
            <a:r>
              <a:t>Webcast</a:t>
            </a:r>
          </a:p>
          <a:p>
            <a:pPr>
              <a:defRPr sz="2400"/>
            </a:pPr>
            <a:r>
              <a:t>Kendra Little’s  migration video</a:t>
            </a:r>
          </a:p>
          <a:p>
            <a:pPr>
              <a:defRPr sz="2400"/>
            </a:pPr>
            <a:r>
              <a:t>https://www.veeam.com/videos/sql-server-2005-migration-checklist-7008.html</a:t>
            </a:r>
          </a:p>
          <a:p>
            <a:pPr defTabSz="914400">
              <a:lnSpc>
                <a:spcPct val="100000"/>
              </a:lnSpc>
              <a:spcBef>
                <a:spcPts val="700"/>
              </a:spcBef>
              <a:defRPr sz="2400">
                <a:solidFill>
                  <a:srgbClr val="FFFFFF"/>
                </a:solidFill>
                <a:latin typeface="Segoe UI"/>
                <a:ea typeface="Segoe UI"/>
                <a:cs typeface="Segoe UI"/>
                <a:sym typeface="Segoe UI"/>
              </a:defRPr>
            </a:pPr>
            <a:endParaRPr/>
          </a:p>
        </p:txBody>
      </p:sp>
    </p:spTree>
    <p:extLst>
      <p:ext uri="{BB962C8B-B14F-4D97-AF65-F5344CB8AC3E}">
        <p14:creationId xmlns:p14="http://schemas.microsoft.com/office/powerpoint/2010/main" val="3498930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77825" y="685800"/>
            <a:ext cx="610235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pPr defTabSz="932742">
              <a:lnSpc>
                <a:spcPct val="90000"/>
              </a:lnSpc>
              <a:spcBef>
                <a:spcPts val="300"/>
              </a:spcBef>
              <a:defRPr sz="1200" b="1">
                <a:latin typeface="Segoe UI"/>
                <a:ea typeface="Segoe UI"/>
                <a:cs typeface="Segoe UI"/>
                <a:sym typeface="Segoe UI"/>
              </a:defRPr>
            </a:pPr>
            <a:r>
              <a:t>Backup / Restore</a:t>
            </a:r>
          </a:p>
          <a:p>
            <a:pPr defTabSz="932742">
              <a:lnSpc>
                <a:spcPct val="90000"/>
              </a:lnSpc>
              <a:spcBef>
                <a:spcPts val="300"/>
              </a:spcBef>
              <a:defRPr sz="1200">
                <a:latin typeface="Segoe UI"/>
                <a:ea typeface="Segoe UI"/>
                <a:cs typeface="Segoe UI"/>
                <a:sym typeface="Segoe UI"/>
              </a:defRPr>
            </a:pPr>
            <a:r>
              <a:t>maintains most of the database attributes, except for </a:t>
            </a:r>
            <a:r>
              <a:rPr b="1"/>
              <a:t>db owner</a:t>
            </a:r>
            <a:r>
              <a:t> </a:t>
            </a:r>
            <a:endParaRPr sz="1800"/>
          </a:p>
          <a:p>
            <a:pPr defTabSz="932742">
              <a:lnSpc>
                <a:spcPct val="90000"/>
              </a:lnSpc>
              <a:spcBef>
                <a:spcPts val="300"/>
              </a:spcBef>
              <a:defRPr sz="1200">
                <a:latin typeface="Segoe UI"/>
                <a:ea typeface="Segoe UI"/>
                <a:cs typeface="Segoe UI"/>
                <a:sym typeface="Segoe UI"/>
              </a:defRPr>
            </a:pPr>
            <a:r>
              <a:t>Ideal for going between different editions like Express and Enterprise, and also different SQL Server versions. </a:t>
            </a:r>
            <a:endParaRPr sz="1800"/>
          </a:p>
          <a:p>
            <a:pPr defTabSz="932742">
              <a:lnSpc>
                <a:spcPct val="90000"/>
              </a:lnSpc>
              <a:spcBef>
                <a:spcPts val="300"/>
              </a:spcBef>
              <a:defRPr sz="1200">
                <a:latin typeface="Segoe UI"/>
                <a:ea typeface="Segoe UI"/>
                <a:cs typeface="Segoe UI"/>
                <a:sym typeface="Segoe UI"/>
              </a:defRPr>
            </a:pPr>
            <a:r>
              <a:t>When compression is enabled, it can actually be one of the faster ways to migrate a database. </a:t>
            </a:r>
            <a:endParaRPr b="1"/>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Detach / Attach</a:t>
            </a:r>
            <a:endParaRPr sz="1800"/>
          </a:p>
          <a:p>
            <a:pPr defTabSz="932742">
              <a:lnSpc>
                <a:spcPct val="90000"/>
              </a:lnSpc>
              <a:spcBef>
                <a:spcPts val="300"/>
              </a:spcBef>
              <a:defRPr sz="1200">
                <a:latin typeface="Segoe UI"/>
                <a:ea typeface="Segoe UI"/>
                <a:cs typeface="Segoe UI"/>
                <a:sym typeface="Segoe UI"/>
              </a:defRPr>
            </a:pPr>
            <a:r>
              <a:t>Time consuming - </a:t>
            </a:r>
            <a:r>
              <a:rPr b="1"/>
              <a:t>it copies over white space </a:t>
            </a:r>
            <a:r>
              <a:t>unlike backup and restore, and you might have to </a:t>
            </a:r>
            <a:r>
              <a:rPr b="1"/>
              <a:t>traverse through deep directory</a:t>
            </a:r>
            <a:r>
              <a:t> structures when you're copying over data and log files.</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Import / Export Wizard *</a:t>
            </a:r>
            <a:r>
              <a:rPr b="0"/>
              <a:t> SMO / not same database in the end</a:t>
            </a:r>
            <a:endParaRPr sz="1800"/>
          </a:p>
          <a:p>
            <a:pPr defTabSz="932742">
              <a:lnSpc>
                <a:spcPct val="90000"/>
              </a:lnSpc>
              <a:spcBef>
                <a:spcPts val="300"/>
              </a:spcBef>
              <a:defRPr sz="1200">
                <a:latin typeface="Segoe UI"/>
                <a:ea typeface="Segoe UI"/>
                <a:cs typeface="Segoe UI"/>
                <a:sym typeface="Segoe UI"/>
              </a:defRPr>
            </a:pPr>
            <a:r>
              <a:t>Has been described as "torturous" to use. I've actually never even used this in production, so I'll just skip this one.</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b="1">
                <a:latin typeface="Segoe UI"/>
                <a:ea typeface="Segoe UI"/>
                <a:cs typeface="Segoe UI"/>
                <a:sym typeface="Segoe UI"/>
              </a:defRPr>
            </a:pPr>
            <a:r>
              <a:t>Log shipping (initially uses backup/restore)</a:t>
            </a:r>
            <a:endParaRPr sz="1800"/>
          </a:p>
          <a:p>
            <a:pPr defTabSz="932742">
              <a:lnSpc>
                <a:spcPct val="90000"/>
              </a:lnSpc>
              <a:spcBef>
                <a:spcPts val="300"/>
              </a:spcBef>
              <a:defRPr sz="1200">
                <a:latin typeface="Segoe UI"/>
                <a:ea typeface="Segoe UI"/>
                <a:cs typeface="Segoe UI"/>
                <a:sym typeface="Segoe UI"/>
              </a:defRPr>
            </a:pPr>
            <a:r>
              <a:t>Cutover time is drastically reduced, especially when you compare it to the two previous methods.  However, it is a little more complex, and it </a:t>
            </a:r>
            <a:r>
              <a:rPr b="1"/>
              <a:t>may not be supported by all SQL Server Edition and Version combinations</a:t>
            </a:r>
            <a:r>
              <a:t>. Nowadays, most often used temporarily, especially for migrations.</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b="1">
                <a:latin typeface="Segoe UI"/>
                <a:ea typeface="Segoe UI"/>
                <a:cs typeface="Segoe UI"/>
                <a:sym typeface="Segoe UI"/>
              </a:defRPr>
            </a:pPr>
            <a:r>
              <a:t>Classic Mirroring  and AlwaysOn Advanced Mirroring (initially uses backup/restore)</a:t>
            </a:r>
            <a:endParaRPr sz="1800"/>
          </a:p>
          <a:p>
            <a:pPr defTabSz="932742">
              <a:lnSpc>
                <a:spcPct val="90000"/>
              </a:lnSpc>
              <a:spcBef>
                <a:spcPts val="300"/>
              </a:spcBef>
              <a:defRPr sz="1200">
                <a:latin typeface="Segoe UI"/>
                <a:ea typeface="Segoe UI"/>
                <a:cs typeface="Segoe UI"/>
                <a:sym typeface="Segoe UI"/>
              </a:defRPr>
            </a:pPr>
            <a:r>
              <a:t>Edition dependent, so you can't go from Standard to Enterprise. Also, Classic Mirroring was actually deprecated in SQL Server 2012.  It is </a:t>
            </a:r>
            <a:r>
              <a:rPr b="1"/>
              <a:t>not version dependent though.</a:t>
            </a:r>
            <a:r>
              <a:t> So you can use this method to migrate between different versions of SQL Server.</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a:latin typeface="Segoe UI"/>
                <a:ea typeface="Segoe UI"/>
                <a:cs typeface="Segoe UI"/>
                <a:sym typeface="Segoe UI"/>
              </a:defRPr>
            </a:pPr>
            <a:r>
              <a:t> </a:t>
            </a:r>
            <a:r>
              <a:rPr b="1"/>
              <a:t>Copy Database Wizard Export Import/Export / Detach Attach</a:t>
            </a:r>
            <a:endParaRPr sz="1800"/>
          </a:p>
          <a:p>
            <a:pPr defTabSz="932742">
              <a:lnSpc>
                <a:spcPct val="90000"/>
              </a:lnSpc>
              <a:spcBef>
                <a:spcPts val="300"/>
              </a:spcBef>
              <a:defRPr sz="1200">
                <a:latin typeface="Segoe UI"/>
                <a:ea typeface="Segoe UI"/>
                <a:cs typeface="Segoe UI"/>
                <a:sym typeface="Segoe UI"/>
              </a:defRPr>
            </a:pPr>
            <a:r>
              <a:t>The copy database wizard supports detach/attach /and/ SMO which is basically an import/export.</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a:latin typeface="Segoe UI"/>
                <a:ea typeface="Segoe UI"/>
                <a:cs typeface="Segoe UI"/>
                <a:sym typeface="Segoe UI"/>
              </a:defRPr>
            </a:pPr>
            <a:r>
              <a:t>It provides a nice wizard interface, but is still pretty manual, especially when you're migrating multiple databases with complex file structures. </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3rd Party Tools &amp; SQL Server Replication</a:t>
            </a:r>
            <a:endParaRPr sz="1800"/>
          </a:p>
          <a:p>
            <a:pPr defTabSz="932742">
              <a:lnSpc>
                <a:spcPct val="90000"/>
              </a:lnSpc>
              <a:spcBef>
                <a:spcPts val="300"/>
              </a:spcBef>
              <a:defRPr sz="1200">
                <a:latin typeface="Segoe UI"/>
                <a:ea typeface="Segoe UI"/>
                <a:cs typeface="Segoe UI"/>
                <a:sym typeface="Segoe UI"/>
              </a:defRPr>
            </a:pPr>
            <a:r>
              <a:t>As far as 3rd party tools go, there are some have been recommended for database migration, but I always try to use natively available options, because these tools might not be available at every place I work, and procurement usually takes a while.</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a:latin typeface="Segoe UI"/>
                <a:ea typeface="Segoe UI"/>
                <a:cs typeface="Segoe UI"/>
                <a:sym typeface="Segoe UI"/>
              </a:defRPr>
            </a:pPr>
            <a:r>
              <a:t>You can also check out Robert David’s Migration by Replication resources</a:t>
            </a:r>
            <a:endParaRPr sz="1800"/>
          </a:p>
          <a:p>
            <a:pPr defTabSz="932742">
              <a:lnSpc>
                <a:spcPct val="90000"/>
              </a:lnSpc>
              <a:spcBef>
                <a:spcPts val="300"/>
              </a:spcBef>
              <a:defRPr sz="1200">
                <a:latin typeface="Segoe UI"/>
                <a:ea typeface="Segoe UI"/>
                <a:cs typeface="Segoe UI"/>
                <a:sym typeface="Segoe UI"/>
              </a:defRPr>
            </a:pPr>
            <a:r>
              <a:t>http://www.sqlsoldier.com/wp/logshippingtricksdemo</a:t>
            </a:r>
            <a:endParaRPr sz="1800"/>
          </a:p>
          <a:p>
            <a:pPr>
              <a:defRPr sz="1000"/>
            </a:pPr>
            <a:r>
              <a:t>http://sqlmag.com/database-high-availability/3-log-shipping-techniques</a:t>
            </a:r>
          </a:p>
          <a:p>
            <a:pPr>
              <a:defRPr sz="1000"/>
            </a:pPr>
            <a:endParaRPr/>
          </a:p>
          <a:p>
            <a:pPr>
              <a:defRPr sz="1000" b="1"/>
            </a:pPr>
            <a:r>
              <a:t>Mirroring vs Log Shipping</a:t>
            </a:r>
          </a:p>
          <a:p>
            <a:pPr>
              <a:defRPr sz="1200" b="1" u="sng">
                <a:latin typeface="Segoe UI"/>
                <a:ea typeface="Segoe UI"/>
                <a:cs typeface="Segoe UI"/>
                <a:sym typeface="Segoe UI"/>
              </a:defRPr>
            </a:pPr>
            <a:endParaRPr/>
          </a:p>
          <a:p>
            <a:pPr lvl="1">
              <a:defRPr sz="1000" b="1" u="sng">
                <a:latin typeface="Segoe UI"/>
                <a:ea typeface="Segoe UI"/>
                <a:cs typeface="Segoe UI"/>
                <a:sym typeface="Segoe UI"/>
              </a:defRPr>
            </a:pPr>
            <a:r>
              <a:t>With Log Shipping:</a:t>
            </a:r>
            <a:br/>
            <a:endParaRPr/>
          </a:p>
          <a:p>
            <a:pPr lvl="1">
              <a:defRPr sz="1000" b="1">
                <a:latin typeface="Segoe UI"/>
                <a:ea typeface="Segoe UI"/>
                <a:cs typeface="Segoe UI"/>
                <a:sym typeface="Segoe UI"/>
              </a:defRPr>
            </a:pPr>
            <a:r>
              <a:t>Data Transfer:</a:t>
            </a:r>
            <a:r>
              <a:rPr b="0"/>
              <a:t>    T-Logs are backed up and transferred to secondary server</a:t>
            </a:r>
            <a:br>
              <a:rPr b="0"/>
            </a:br>
            <a:r>
              <a:t>Transactional Consistency:</a:t>
            </a:r>
            <a:r>
              <a:rPr b="0"/>
              <a:t>  All committed and un-committed are transferred</a:t>
            </a:r>
            <a:br>
              <a:rPr b="0"/>
            </a:br>
            <a:r>
              <a:t>Server Limitation:</a:t>
            </a:r>
            <a:r>
              <a:rPr b="0"/>
              <a:t>   Can be applied to multiple stand-by servers</a:t>
            </a:r>
            <a:br>
              <a:rPr b="0"/>
            </a:br>
            <a:r>
              <a:t>Failover:   </a:t>
            </a:r>
            <a:r>
              <a:rPr b="0"/>
              <a:t>Manual </a:t>
            </a:r>
            <a:br>
              <a:rPr b="0"/>
            </a:br>
            <a:r>
              <a:t>Failover Duration:  </a:t>
            </a:r>
            <a:r>
              <a:rPr b="0"/>
              <a:t>Can take more than 30 mins</a:t>
            </a:r>
            <a:br>
              <a:rPr b="0"/>
            </a:br>
            <a:r>
              <a:t>Role Change:   </a:t>
            </a:r>
            <a:r>
              <a:rPr b="0"/>
              <a:t>Role change is manual</a:t>
            </a:r>
            <a:br>
              <a:rPr b="0"/>
            </a:br>
            <a:r>
              <a:t>Client Re-direction:  </a:t>
            </a:r>
            <a:r>
              <a:rPr b="0"/>
              <a:t>Manual changes required</a:t>
            </a:r>
          </a:p>
          <a:p>
            <a:pPr lvl="1">
              <a:defRPr sz="1000">
                <a:latin typeface="Segoe UI"/>
                <a:ea typeface="Segoe UI"/>
                <a:cs typeface="Segoe UI"/>
                <a:sym typeface="Segoe UI"/>
              </a:defRPr>
            </a:pPr>
            <a:endParaRPr b="0"/>
          </a:p>
          <a:p>
            <a:pPr lvl="1">
              <a:defRPr sz="1000" b="1" u="sng">
                <a:latin typeface="Segoe UI"/>
                <a:ea typeface="Segoe UI"/>
                <a:cs typeface="Segoe UI"/>
                <a:sym typeface="Segoe UI"/>
              </a:defRPr>
            </a:pPr>
            <a:r>
              <a:t>With Database Mirroring:</a:t>
            </a:r>
          </a:p>
          <a:p>
            <a:pPr lvl="1">
              <a:defRPr sz="1000" b="1">
                <a:latin typeface="Segoe UI"/>
                <a:ea typeface="Segoe UI"/>
                <a:cs typeface="Segoe UI"/>
                <a:sym typeface="Segoe UI"/>
              </a:defRPr>
            </a:pPr>
            <a:r>
              <a:t>Data Transfer:</a:t>
            </a:r>
            <a:r>
              <a:rPr b="0"/>
              <a:t>    Individual T-Log records are transferred using TCP endpoints</a:t>
            </a:r>
            <a:br>
              <a:rPr b="0"/>
            </a:br>
            <a:r>
              <a:t>Transactional Consistency:  </a:t>
            </a:r>
            <a:r>
              <a:rPr b="0"/>
              <a:t>Only committed transactions are transferred</a:t>
            </a:r>
            <a:br>
              <a:rPr b="0"/>
            </a:br>
            <a:r>
              <a:t>Server Limitation:   </a:t>
            </a:r>
            <a:r>
              <a:rPr b="0"/>
              <a:t>Can be applied to only one mirror server</a:t>
            </a:r>
            <a:br>
              <a:rPr b="0"/>
            </a:br>
            <a:r>
              <a:t>Failover:   </a:t>
            </a:r>
            <a:r>
              <a:rPr b="0"/>
              <a:t>Automatic</a:t>
            </a:r>
            <a:br>
              <a:rPr b="0"/>
            </a:br>
            <a:r>
              <a:t>Failover Duration:  </a:t>
            </a:r>
            <a:r>
              <a:rPr b="0"/>
              <a:t>Failover is fast, sometimes &lt; 3 seconds but not more than 10 seconds</a:t>
            </a:r>
            <a:br>
              <a:rPr b="0"/>
            </a:br>
            <a:r>
              <a:t>Role Change:</a:t>
            </a:r>
            <a:r>
              <a:rPr b="0"/>
              <a:t>   Role change is fully automatic</a:t>
            </a:r>
            <a:br>
              <a:rPr b="0"/>
            </a:br>
            <a:r>
              <a:t>Client Re-direction:  </a:t>
            </a:r>
            <a:r>
              <a:rPr b="0"/>
              <a:t>Fully automatic as it uses .NET 2.0</a:t>
            </a:r>
            <a:endParaRPr sz="1200"/>
          </a:p>
          <a:p>
            <a:pPr lvl="1">
              <a:defRPr sz="1000"/>
            </a:pPr>
            <a:endParaRPr sz="1200"/>
          </a:p>
          <a:p>
            <a:pPr>
              <a:defRPr sz="1000"/>
            </a:pPr>
            <a:r>
              <a:t>Source http://bit.ly/1XEhFJJ </a:t>
            </a:r>
          </a:p>
        </p:txBody>
      </p:sp>
    </p:spTree>
    <p:extLst>
      <p:ext uri="{BB962C8B-B14F-4D97-AF65-F5344CB8AC3E}">
        <p14:creationId xmlns:p14="http://schemas.microsoft.com/office/powerpoint/2010/main" val="339704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9643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77825" y="685800"/>
            <a:ext cx="610235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lvl1pPr>
              <a:defRPr sz="2400">
                <a:latin typeface="Segoe UI"/>
                <a:ea typeface="Segoe UI"/>
                <a:cs typeface="Segoe UI"/>
                <a:sym typeface="Segoe UI"/>
              </a:defRPr>
            </a:lvl1pPr>
          </a:lstStyle>
          <a:p>
            <a:r>
              <a:t>Even speeding up the video still takes awhile to migrate just a few small databases. The mistake I made while filming this was genuine, too.</a:t>
            </a:r>
          </a:p>
        </p:txBody>
      </p:sp>
    </p:spTree>
    <p:extLst>
      <p:ext uri="{BB962C8B-B14F-4D97-AF65-F5344CB8AC3E}">
        <p14:creationId xmlns:p14="http://schemas.microsoft.com/office/powerpoint/2010/main" val="3009088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xfrm>
            <a:off x="377825" y="685800"/>
            <a:ext cx="6102350" cy="3429000"/>
          </a:xfrm>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pPr defTabSz="932742">
              <a:lnSpc>
                <a:spcPct val="90000"/>
              </a:lnSpc>
              <a:spcBef>
                <a:spcPts val="300"/>
              </a:spcBef>
              <a:defRPr sz="2400">
                <a:latin typeface="Segoe UI"/>
                <a:ea typeface="Segoe UI"/>
                <a:cs typeface="Segoe UI"/>
                <a:sym typeface="Segoe UI"/>
              </a:defRPr>
            </a:pPr>
            <a:r>
              <a:t>Microsoft provided the </a:t>
            </a:r>
            <a:r>
              <a:rPr b="1"/>
              <a:t>Transfer Logins Task within SSIS</a:t>
            </a:r>
            <a:r>
              <a:t>, which is based on SMO This method is extremely painful. It changes the passwords, disables the account, and doesn't transfer server roles of server permission sets. But! It does maintain the login SID.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 </a:t>
            </a:r>
            <a:endParaRPr>
              <a:latin typeface="Segoe UI Light"/>
              <a:ea typeface="Segoe UI Light"/>
              <a:cs typeface="Segoe UI Light"/>
              <a:sym typeface="Segoe UI Light"/>
            </a:endParaRPr>
          </a:p>
          <a:p>
            <a:pPr defTabSz="932742">
              <a:lnSpc>
                <a:spcPct val="90000"/>
              </a:lnSpc>
              <a:spcBef>
                <a:spcPts val="300"/>
              </a:spcBef>
              <a:defRPr sz="2400" b="1">
                <a:latin typeface="Segoe UI"/>
                <a:ea typeface="Segoe UI"/>
                <a:cs typeface="Segoe UI"/>
                <a:sym typeface="Segoe UI"/>
              </a:defRPr>
            </a:pPr>
            <a:r>
              <a:t>Then there's sp_help_revlogin  which you're probably familiar with</a:t>
            </a:r>
          </a:p>
          <a:p>
            <a:pPr defTabSz="932742">
              <a:lnSpc>
                <a:spcPct val="90000"/>
              </a:lnSpc>
              <a:spcBef>
                <a:spcPts val="300"/>
              </a:spcBef>
              <a:defRPr sz="2400">
                <a:latin typeface="Segoe UI"/>
                <a:ea typeface="Segoe UI"/>
                <a:cs typeface="Segoe UI"/>
                <a:sym typeface="Segoe UI"/>
              </a:defRPr>
            </a:pPr>
            <a:r>
              <a:t>I once considered this stored procedure from Microsoft a god-send because it maintains the SIDS, migrates the password, and doesn't disable the account, however it also doesn't transfer server roles or server permission sets, and in my experience, most DBA's actually use this script as a starting point, and then build additional functionality on top of it.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Even then, it's still a manual process that doesn't scale well, especially when you are migrating logins for several servers, or want to migrate the logins on an ongoing basis.</a:t>
            </a:r>
            <a:br/>
            <a:r>
              <a:t> </a:t>
            </a:r>
            <a:endParaRPr>
              <a:latin typeface="Segoe UI Light"/>
              <a:ea typeface="Segoe UI Light"/>
              <a:cs typeface="Segoe UI Light"/>
              <a:sym typeface="Segoe UI Light"/>
            </a:endParaRPr>
          </a:p>
          <a:p>
            <a:pPr defTabSz="932742">
              <a:lnSpc>
                <a:spcPct val="90000"/>
              </a:lnSpc>
              <a:spcBef>
                <a:spcPts val="300"/>
              </a:spcBef>
              <a:defRPr sz="2400">
                <a:latin typeface="Segoe UI Light"/>
                <a:ea typeface="Segoe UI Light"/>
                <a:cs typeface="Segoe UI Light"/>
                <a:sym typeface="Segoe UI Light"/>
              </a:defRPr>
            </a:pPr>
            <a:endParaRPr>
              <a:latin typeface="Segoe UI Light"/>
              <a:ea typeface="Segoe UI Light"/>
              <a:cs typeface="Segoe UI Light"/>
              <a:sym typeface="Segoe UI Light"/>
            </a:endParaRPr>
          </a:p>
        </p:txBody>
      </p:sp>
    </p:spTree>
    <p:extLst>
      <p:ext uri="{BB962C8B-B14F-4D97-AF65-F5344CB8AC3E}">
        <p14:creationId xmlns:p14="http://schemas.microsoft.com/office/powerpoint/2010/main" val="7341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77825" y="685800"/>
            <a:ext cx="610235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pPr>
              <a:defRPr sz="2400">
                <a:latin typeface="Segoe UI"/>
                <a:ea typeface="Segoe UI"/>
                <a:cs typeface="Segoe UI"/>
                <a:sym typeface="Segoe UI"/>
              </a:defRPr>
            </a:pPr>
            <a:r>
              <a:t>This one is not sped up, so that you can be tortured along with me.</a:t>
            </a:r>
          </a:p>
          <a:p>
            <a:endParaRPr/>
          </a:p>
          <a:p>
            <a:r>
              <a:t>It’ll often bomb out. Doesn’t copy roles or server permission sets.</a:t>
            </a:r>
          </a:p>
        </p:txBody>
      </p:sp>
    </p:spTree>
    <p:extLst>
      <p:ext uri="{BB962C8B-B14F-4D97-AF65-F5344CB8AC3E}">
        <p14:creationId xmlns:p14="http://schemas.microsoft.com/office/powerpoint/2010/main" val="1289230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77825" y="685800"/>
            <a:ext cx="610235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a:defRPr sz="2400"/>
            </a:pPr>
            <a:r>
              <a:t>There’s so much more, but here’s a start.</a:t>
            </a:r>
          </a:p>
          <a:p>
            <a:pPr>
              <a:defRPr sz="2400"/>
            </a:pPr>
            <a:endParaRPr/>
          </a:p>
          <a:p>
            <a:pPr>
              <a:defRPr sz="2400"/>
            </a:pPr>
            <a:r>
              <a:t>First, for the job sever otherwise known as </a:t>
            </a:r>
            <a:r>
              <a:rPr b="1"/>
              <a:t>SQL Server Agent</a:t>
            </a:r>
            <a:r>
              <a:t>, you can perform a migration in a variety of ways, up to and including restoring the msdb database, although that does introduce a few complexities, so I tend to migrate using scripts.</a:t>
            </a:r>
          </a:p>
          <a:p>
            <a:pPr>
              <a:defRPr sz="2400"/>
            </a:pPr>
            <a:r>
              <a:t> </a:t>
            </a:r>
          </a:p>
          <a:p>
            <a:pPr>
              <a:defRPr sz="2400"/>
            </a:pPr>
            <a:r>
              <a:t>With </a:t>
            </a:r>
            <a:r>
              <a:rPr b="1"/>
              <a:t>AlwaysOn</a:t>
            </a:r>
            <a:r>
              <a:t>, this is also highly scriptable using SSMS and SMO.</a:t>
            </a:r>
          </a:p>
          <a:p>
            <a:pPr>
              <a:defRPr sz="2400"/>
            </a:pPr>
            <a:r>
              <a:t> </a:t>
            </a:r>
          </a:p>
          <a:p>
            <a:pPr>
              <a:defRPr sz="2400" b="1"/>
            </a:pPr>
            <a:r>
              <a:t>sp_configure</a:t>
            </a:r>
            <a:r>
              <a:rPr b="0"/>
              <a:t>. now I've seen a few ways to do this, but mostly you use some T-SQL or SMO, to craft some T-SQL  to execute on another SQL Server.</a:t>
            </a:r>
          </a:p>
          <a:p>
            <a:pPr>
              <a:defRPr sz="2400"/>
            </a:pPr>
            <a:r>
              <a:t> </a:t>
            </a:r>
          </a:p>
          <a:p>
            <a:pPr>
              <a:defRPr sz="2400" b="1"/>
            </a:pPr>
            <a:r>
              <a:t>Central Management Server</a:t>
            </a:r>
            <a:r>
              <a:rPr b="0"/>
              <a:t>, does have built in import/export functionality, but you may encounter a terminating error on import  when the destination CMS server name is contained within the XML import file.</a:t>
            </a:r>
          </a:p>
          <a:p>
            <a:pPr>
              <a:defRPr sz="2400"/>
            </a:pPr>
            <a:r>
              <a:t> </a:t>
            </a:r>
          </a:p>
          <a:p>
            <a:pPr>
              <a:defRPr sz="2400" b="1"/>
            </a:pPr>
            <a:r>
              <a:t>Linked Servers</a:t>
            </a:r>
            <a:r>
              <a:rPr b="0"/>
              <a:t>, are challenging to migrate because of the way that the passwords are stored, that is, not within the database engine, but rather, encrypted deep within the registry. Same goes for Credentials.</a:t>
            </a:r>
          </a:p>
          <a:p>
            <a:pPr>
              <a:defRPr sz="2400"/>
            </a:pPr>
            <a:r>
              <a:t> </a:t>
            </a:r>
          </a:p>
          <a:p>
            <a:pPr>
              <a:defRPr sz="2400"/>
            </a:pPr>
            <a:r>
              <a:t>Now when it comes </a:t>
            </a:r>
            <a:r>
              <a:rPr b="1"/>
              <a:t>to Finding your SQL Server key</a:t>
            </a:r>
            <a:r>
              <a:t>, this isn't too hard, there are scripts available online that will do it for you, but it does require digging through the registry if you're doing it manually. SQL keys ae useful for upgrading/downgrading editions.</a:t>
            </a:r>
          </a:p>
          <a:p>
            <a:pPr>
              <a:defRPr sz="2400"/>
            </a:pPr>
            <a:r>
              <a:t> </a:t>
            </a:r>
          </a:p>
          <a:p>
            <a:pPr>
              <a:defRPr sz="2400"/>
            </a:pPr>
            <a:r>
              <a:t>And finally, </a:t>
            </a:r>
            <a:r>
              <a:rPr b="1"/>
              <a:t>database mail </a:t>
            </a:r>
            <a:r>
              <a:t>can be migrated using SMO, or T-SQL, but keep in mind that it may contain credentials, which brings us back to the challenge of decrypting these passwords in order to migrate the associated credential.</a:t>
            </a:r>
          </a:p>
        </p:txBody>
      </p:sp>
    </p:spTree>
    <p:extLst>
      <p:ext uri="{BB962C8B-B14F-4D97-AF65-F5344CB8AC3E}">
        <p14:creationId xmlns:p14="http://schemas.microsoft.com/office/powerpoint/2010/main" val="1402155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xfrm>
            <a:off x="377825" y="685800"/>
            <a:ext cx="6102350" cy="3429000"/>
          </a:xfrm>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932742">
              <a:lnSpc>
                <a:spcPct val="90000"/>
              </a:lnSpc>
              <a:spcBef>
                <a:spcPts val="300"/>
              </a:spcBef>
              <a:defRPr sz="2400"/>
            </a:lvl1pPr>
          </a:lstStyle>
          <a:p>
            <a:r>
              <a:t>There are very few situations where this doesn’t error out. I usually have to edit the XML to remove the duplicate server.</a:t>
            </a:r>
          </a:p>
        </p:txBody>
      </p:sp>
    </p:spTree>
    <p:extLst>
      <p:ext uri="{BB962C8B-B14F-4D97-AF65-F5344CB8AC3E}">
        <p14:creationId xmlns:p14="http://schemas.microsoft.com/office/powerpoint/2010/main" val="1945654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77825" y="685800"/>
            <a:ext cx="610235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pPr defTabSz="932742">
              <a:lnSpc>
                <a:spcPct val="90000"/>
              </a:lnSpc>
              <a:spcBef>
                <a:spcPts val="300"/>
              </a:spcBef>
              <a:defRPr sz="2400" b="1">
                <a:latin typeface="Segoe UI"/>
                <a:ea typeface="Segoe UI"/>
                <a:cs typeface="Segoe UI"/>
                <a:sym typeface="Segoe UI"/>
              </a:defRPr>
            </a:pPr>
            <a:r>
              <a:rPr dirty="0"/>
              <a:t>Used to dread but now it’s fun</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When I was preparing for my own migration at work, I thought there has to be a better way to do all of this. Initially, I was automating </a:t>
            </a:r>
            <a:r>
              <a:rPr dirty="0" err="1"/>
              <a:t>sp_help_revlogin</a:t>
            </a:r>
            <a:r>
              <a:rPr dirty="0"/>
              <a:t> and then I thought I should go to pure PowerShell, and that’s really where this all got started.</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In the end, I compiled a number of scripts into a PowerShell module that I call </a:t>
            </a:r>
            <a:r>
              <a:rPr dirty="0" err="1"/>
              <a:t>dbatools</a:t>
            </a:r>
            <a:r>
              <a:rPr dirty="0"/>
              <a:t> that has a number of commands DBA’s are going to love. </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When building these commands, I always try to support SQL Server 2000-2016, clusters, named instances, and all editions from Express to Enterprise. Most do require sysadmin access and will error out. If you have any questions, I do try my best to properly document each command. </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Copy-</a:t>
            </a:r>
            <a:r>
              <a:rPr dirty="0" err="1"/>
              <a:t>SqlLogin</a:t>
            </a:r>
            <a:endParaRPr dirty="0"/>
          </a:p>
          <a:p>
            <a:pPr defTabSz="932742">
              <a:lnSpc>
                <a:spcPct val="90000"/>
              </a:lnSpc>
              <a:spcBef>
                <a:spcPts val="300"/>
              </a:spcBef>
              <a:defRPr sz="2400">
                <a:latin typeface="Segoe UI"/>
                <a:ea typeface="Segoe UI"/>
                <a:cs typeface="Segoe UI"/>
                <a:sym typeface="Segoe UI"/>
              </a:defRPr>
            </a:pPr>
            <a:r>
              <a:rPr dirty="0"/>
              <a:t>This command supports all editions of SQL Server 2000-2016, and it migrates both SQL Logins and Windows logins.</a:t>
            </a:r>
            <a:endParaRPr sz="1800" dirty="0"/>
          </a:p>
          <a:p>
            <a:pPr defTabSz="932742">
              <a:lnSpc>
                <a:spcPct val="90000"/>
              </a:lnSpc>
              <a:spcBef>
                <a:spcPts val="300"/>
              </a:spcBef>
              <a:defRPr sz="2400">
                <a:latin typeface="Segoe UI"/>
                <a:ea typeface="Segoe UI"/>
                <a:cs typeface="Segoe UI"/>
                <a:sym typeface="Segoe UI"/>
              </a:defRPr>
            </a:pPr>
            <a:r>
              <a:rPr dirty="0"/>
              <a:t>It can add, overwrite when force is specified, or sync. The sync switch syncs permissions, but does not add accounts. </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If you do use force, force will drop and recreate the specified logins, except for the one executing the script, and the SQL Service account login.</a:t>
            </a:r>
            <a:endParaRPr sz="1800" dirty="0"/>
          </a:p>
          <a:p>
            <a:pPr defTabSz="932742">
              <a:lnSpc>
                <a:spcPct val="90000"/>
              </a:lnSpc>
              <a:spcBef>
                <a:spcPts val="300"/>
              </a:spcBef>
              <a:defRPr sz="2400">
                <a:latin typeface="Segoe UI"/>
                <a:ea typeface="Segoe UI"/>
                <a:cs typeface="Segoe UI"/>
                <a:sym typeface="Segoe UI"/>
              </a:defRPr>
            </a:pPr>
            <a:r>
              <a:rPr dirty="0"/>
              <a:t> </a:t>
            </a:r>
            <a:endParaRPr sz="1800" dirty="0"/>
          </a:p>
          <a:p>
            <a:pPr defTabSz="932742">
              <a:lnSpc>
                <a:spcPct val="90000"/>
              </a:lnSpc>
              <a:spcBef>
                <a:spcPts val="300"/>
              </a:spcBef>
              <a:defRPr sz="2400">
                <a:latin typeface="Segoe UI"/>
                <a:ea typeface="Segoe UI"/>
                <a:cs typeface="Segoe UI"/>
                <a:sym typeface="Segoe UI"/>
              </a:defRPr>
            </a:pPr>
            <a:r>
              <a:rPr dirty="0"/>
              <a:t>By default, all logins are migrated. The include switch will only migrate the specified logins. It's also automatically populated by the logins on the source server for tab completion. Exclude logins will migrate ALL logins except for those specified. </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Copy-</a:t>
            </a:r>
            <a:r>
              <a:rPr dirty="0" err="1"/>
              <a:t>SqlDatabase</a:t>
            </a:r>
            <a:endParaRPr dirty="0"/>
          </a:p>
          <a:p>
            <a:pPr defTabSz="932742">
              <a:lnSpc>
                <a:spcPct val="90000"/>
              </a:lnSpc>
              <a:spcBef>
                <a:spcPts val="300"/>
              </a:spcBef>
              <a:defRPr sz="2400">
                <a:latin typeface="Segoe UI"/>
                <a:ea typeface="Segoe UI"/>
                <a:cs typeface="Segoe UI"/>
                <a:sym typeface="Segoe UI"/>
              </a:defRPr>
            </a:pPr>
            <a:r>
              <a:rPr dirty="0"/>
              <a:t>Migrates in two ways: backup/restore and detach/attach</a:t>
            </a:r>
            <a:endParaRPr sz="1800" dirty="0"/>
          </a:p>
          <a:p>
            <a:pPr defTabSz="932742">
              <a:lnSpc>
                <a:spcPct val="90000"/>
              </a:lnSpc>
              <a:spcBef>
                <a:spcPts val="300"/>
              </a:spcBef>
              <a:defRPr sz="2400">
                <a:latin typeface="Segoe UI"/>
                <a:ea typeface="Segoe UI"/>
                <a:cs typeface="Segoe UI"/>
                <a:sym typeface="Segoe UI"/>
              </a:defRPr>
            </a:pPr>
            <a:r>
              <a:rPr dirty="0"/>
              <a:t>It does not migrate system databases. Migrates including all file groups, </a:t>
            </a:r>
            <a:r>
              <a:rPr dirty="0" err="1"/>
              <a:t>filestreams</a:t>
            </a:r>
            <a:r>
              <a:rPr dirty="0"/>
              <a:t> and full-text indexes.</a:t>
            </a:r>
            <a:endParaRPr sz="1800" dirty="0"/>
          </a:p>
          <a:p>
            <a:pPr defTabSz="932742">
              <a:lnSpc>
                <a:spcPct val="90000"/>
              </a:lnSpc>
              <a:spcBef>
                <a:spcPts val="300"/>
              </a:spcBef>
              <a:defRPr sz="2400">
                <a:latin typeface="Segoe UI"/>
                <a:ea typeface="Segoe UI"/>
                <a:cs typeface="Segoe UI"/>
                <a:sym typeface="Segoe UI"/>
              </a:defRPr>
            </a:pPr>
            <a:r>
              <a:rPr dirty="0"/>
              <a:t>Supports </a:t>
            </a:r>
            <a:r>
              <a:rPr dirty="0" err="1"/>
              <a:t>NoRecovery</a:t>
            </a:r>
            <a:r>
              <a:rPr dirty="0"/>
              <a:t>!</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Copy-</a:t>
            </a:r>
            <a:r>
              <a:rPr dirty="0" err="1"/>
              <a:t>SqlJobServer</a:t>
            </a:r>
            <a:r>
              <a:rPr dirty="0"/>
              <a:t> and Copy-</a:t>
            </a:r>
            <a:r>
              <a:rPr dirty="0" err="1"/>
              <a:t>SqlDatabaseMail</a:t>
            </a:r>
            <a:r>
              <a:rPr dirty="0"/>
              <a:t> are very basic, they just copy everything.</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Copy-</a:t>
            </a:r>
            <a:r>
              <a:rPr dirty="0" err="1"/>
              <a:t>SqlLinkedServer</a:t>
            </a:r>
            <a:r>
              <a:rPr dirty="0"/>
              <a:t> and Copy-</a:t>
            </a:r>
            <a:r>
              <a:rPr dirty="0" err="1"/>
              <a:t>SqlCredential</a:t>
            </a:r>
            <a:r>
              <a:rPr dirty="0"/>
              <a:t> are also similar. You can specify which linked servers and credentials you want. Requires remote registry on.</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Copy-</a:t>
            </a:r>
            <a:r>
              <a:rPr dirty="0" err="1"/>
              <a:t>SqlCentralManagementServer</a:t>
            </a:r>
            <a:r>
              <a:rPr dirty="0"/>
              <a:t>, copies all groups &amp; subgroups.</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Export-</a:t>
            </a:r>
            <a:r>
              <a:rPr dirty="0" err="1"/>
              <a:t>SqlSpConfigure</a:t>
            </a:r>
            <a:r>
              <a:rPr dirty="0"/>
              <a:t> to path. Import-</a:t>
            </a:r>
            <a:r>
              <a:rPr dirty="0" err="1"/>
              <a:t>SqlSpConfigure</a:t>
            </a:r>
            <a:r>
              <a:rPr dirty="0"/>
              <a:t> from file or from server.</a:t>
            </a:r>
            <a:endParaRPr sz="1800" dirty="0"/>
          </a:p>
          <a:p>
            <a:pPr defTabSz="932742">
              <a:lnSpc>
                <a:spcPct val="90000"/>
              </a:lnSpc>
              <a:spcBef>
                <a:spcPts val="300"/>
              </a:spcBef>
              <a:defRPr sz="2400">
                <a:latin typeface="Segoe UI"/>
                <a:ea typeface="Segoe UI"/>
                <a:cs typeface="Segoe UI"/>
                <a:sym typeface="Segoe UI"/>
              </a:defRPr>
            </a:pPr>
            <a:endParaRPr sz="1800" dirty="0"/>
          </a:p>
          <a:p>
            <a:pPr defTabSz="932742">
              <a:lnSpc>
                <a:spcPct val="90000"/>
              </a:lnSpc>
              <a:spcBef>
                <a:spcPts val="300"/>
              </a:spcBef>
              <a:defRPr sz="2400">
                <a:latin typeface="Segoe UI"/>
                <a:ea typeface="Segoe UI"/>
                <a:cs typeface="Segoe UI"/>
                <a:sym typeface="Segoe UI"/>
              </a:defRPr>
            </a:pPr>
            <a:r>
              <a:rPr dirty="0"/>
              <a:t>Start-</a:t>
            </a:r>
            <a:r>
              <a:rPr dirty="0" err="1"/>
              <a:t>SqlMigration</a:t>
            </a:r>
            <a:r>
              <a:rPr dirty="0"/>
              <a:t> combines all of this!!! And transcribes!</a:t>
            </a:r>
            <a:endParaRPr sz="1800" dirty="0"/>
          </a:p>
        </p:txBody>
      </p:sp>
    </p:spTree>
    <p:extLst>
      <p:ext uri="{BB962C8B-B14F-4D97-AF65-F5344CB8AC3E}">
        <p14:creationId xmlns:p14="http://schemas.microsoft.com/office/powerpoint/2010/main" val="1536348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77825" y="685800"/>
            <a:ext cx="6102350"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pPr>
              <a:defRPr sz="4000" b="1"/>
            </a:pPr>
            <a:r>
              <a:t>Copy-SqlDatabase</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SQL Server 2000-2014, clusters, named instances, all editions </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DB – Backup/Restore &amp; Detach/Attach</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User objects in system databases (such as Hallengren’s scripts)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Complex file structures, FILESTREAM, file groups, full-text indexes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Move one, many or all databases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Command-line auto completion of databases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Automatically determines default data and log directories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t>Supports reusing exact folder structures</a:t>
            </a:r>
          </a:p>
          <a:p>
            <a:endParaRPr/>
          </a:p>
          <a:p>
            <a:pPr>
              <a:defRPr b="1"/>
            </a:pPr>
            <a:r>
              <a:t>Copy-SqlLogin</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SQL Server 2000-2014, clusters, named instances, all editions </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Windows &amp; SQL Authentication</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SIDs, passwords, permission sets, roles, default db</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SyncOnly option syncs permissions</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Include or exclude any specific login (auto-completed)</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Does not currently support certificate mapped or asymmetric keys</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t>Does not migrate credentials. Use Copy-SQLCredential</a:t>
            </a:r>
          </a:p>
          <a:p>
            <a:endParaRPr/>
          </a:p>
          <a:p>
            <a:pPr>
              <a:defRPr b="1"/>
            </a:pPr>
            <a:r>
              <a:t>Start-SqlMigration</a:t>
            </a:r>
          </a:p>
          <a:p>
            <a:pPr defTabSz="914400">
              <a:lnSpc>
                <a:spcPct val="100000"/>
              </a:lnSpc>
              <a:spcBef>
                <a:spcPts val="800"/>
              </a:spcBef>
              <a:defRPr sz="2400">
                <a:solidFill>
                  <a:srgbClr val="FFFFFF"/>
                </a:solidFill>
              </a:defRPr>
            </a:pPr>
            <a:r>
              <a:t>Shortcut command to migrate entire instance, including databases, logins, credentials, linked servers, db mail, etc.</a:t>
            </a:r>
          </a:p>
          <a:p>
            <a:pPr defTabSz="914400">
              <a:lnSpc>
                <a:spcPct val="100000"/>
              </a:lnSpc>
              <a:spcBef>
                <a:spcPts val="700"/>
              </a:spcBef>
              <a:defRPr sz="2400">
                <a:solidFill>
                  <a:srgbClr val="FFFFFF"/>
                </a:solidFill>
              </a:defRPr>
            </a:pPr>
            <a:endParaRPr/>
          </a:p>
          <a:p>
            <a:pPr defTabSz="914400">
              <a:lnSpc>
                <a:spcPct val="100000"/>
              </a:lnSpc>
              <a:spcBef>
                <a:spcPts val="800"/>
              </a:spcBef>
              <a:defRPr sz="2400" b="1">
                <a:solidFill>
                  <a:srgbClr val="FFFFFF"/>
                </a:solidFill>
              </a:defRPr>
            </a:pPr>
            <a:r>
              <a:t>Copy-SqlCredential</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Migrates passwords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Requires remote registry access</a:t>
            </a:r>
          </a:p>
          <a:p>
            <a:pPr defTabSz="914400">
              <a:lnSpc>
                <a:spcPct val="100000"/>
              </a:lnSpc>
              <a:spcBef>
                <a:spcPts val="700"/>
              </a:spcBef>
              <a:defRPr sz="2400">
                <a:solidFill>
                  <a:srgbClr val="FFFFFF"/>
                </a:solidFill>
              </a:defRPr>
            </a:pPr>
            <a:endParaRPr/>
          </a:p>
          <a:p>
            <a:pPr defTabSz="914400">
              <a:lnSpc>
                <a:spcPct val="100000"/>
              </a:lnSpc>
              <a:spcBef>
                <a:spcPts val="800"/>
              </a:spcBef>
              <a:defRPr sz="2400" b="1">
                <a:solidFill>
                  <a:srgbClr val="FFFFFF"/>
                </a:solidFill>
              </a:defRPr>
            </a:pPr>
            <a:r>
              <a:t>Copy-SqlLinkedServer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Migrates passwords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Migrates only if provider exists on destination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Does not migrate ODBC connections (yet) or drivers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Does not copy over local files, such as SQLite databases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Requires remote registry access</a:t>
            </a:r>
          </a:p>
          <a:p>
            <a:pPr defTabSz="914400">
              <a:lnSpc>
                <a:spcPct val="100000"/>
              </a:lnSpc>
              <a:spcBef>
                <a:spcPts val="700"/>
              </a:spcBef>
              <a:defRPr sz="2400">
                <a:solidFill>
                  <a:srgbClr val="FFFFFF"/>
                </a:solidFill>
              </a:defRPr>
            </a:pPr>
            <a:endParaRPr/>
          </a:p>
          <a:p>
            <a:pPr defTabSz="914400">
              <a:lnSpc>
                <a:spcPct val="100000"/>
              </a:lnSpc>
              <a:spcBef>
                <a:spcPts val="800"/>
              </a:spcBef>
              <a:defRPr sz="2400" b="1">
                <a:solidFill>
                  <a:srgbClr val="FFFFFF"/>
                </a:solidFill>
              </a:defRPr>
            </a:pPr>
            <a:r>
              <a:t>Copy-SqlCentralManagementServer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Copies Registered Servers from CMS to CMS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Migrate one, multiple or all server groups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endParaRPr/>
          </a:p>
          <a:p>
            <a:pPr defTabSz="914400">
              <a:defRPr b="1">
                <a:solidFill>
                  <a:srgbClr val="FFFFFF"/>
                </a:solidFill>
              </a:defRPr>
            </a:pPr>
            <a:r>
              <a:t>Get-SqlServerKey</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SQL Server 2005-2014, clusters, named instances, all editions </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Server list: command line, file, or Central Management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Finds keys for all instances on a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Requires remote registry access for remote servers</a:t>
            </a:r>
          </a:p>
          <a:p>
            <a:pPr defTabSz="914400">
              <a:defRPr sz="2400">
                <a:solidFill>
                  <a:srgbClr val="FFFFFF"/>
                </a:solidFill>
                <a:latin typeface="Segoe UI"/>
                <a:ea typeface="Segoe UI"/>
                <a:cs typeface="Segoe UI"/>
                <a:sym typeface="Segoe UI"/>
              </a:defRPr>
            </a:pPr>
            <a:endParaRPr/>
          </a:p>
          <a:p>
            <a:pPr defTabSz="914400">
              <a:defRPr sz="2400" b="1">
                <a:solidFill>
                  <a:srgbClr val="FFFFFF"/>
                </a:solidFill>
                <a:latin typeface="Segoe UI"/>
                <a:ea typeface="Segoe UI"/>
                <a:cs typeface="Segoe UI"/>
                <a:sym typeface="Segoe UI"/>
              </a:defRPr>
            </a:pPr>
            <a:r>
              <a:t>Watch-SqlDbLogin</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Helps find connstrings that need to be updated</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Does not require SQL Server Auditing, but can be less accurate</a:t>
            </a:r>
          </a:p>
          <a:p>
            <a:pPr defTabSz="914400">
              <a:defRPr sz="2400">
                <a:solidFill>
                  <a:srgbClr val="FFFFFF"/>
                </a:solidFill>
                <a:latin typeface="Segoe UI"/>
                <a:ea typeface="Segoe UI"/>
                <a:cs typeface="Segoe UI"/>
                <a:sym typeface="Segoe UI"/>
              </a:defRPr>
            </a:pPr>
            <a:endParaRPr/>
          </a:p>
          <a:p>
            <a:pPr defTabSz="914400">
              <a:lnSpc>
                <a:spcPct val="100000"/>
              </a:lnSpc>
              <a:spcBef>
                <a:spcPts val="700"/>
              </a:spcBef>
              <a:defRPr b="1">
                <a:solidFill>
                  <a:srgbClr val="FFFFFF"/>
                </a:solidFill>
              </a:defRPr>
            </a:pPr>
            <a:r>
              <a:t>Restore-HallengrenBackups</a:t>
            </a:r>
            <a:endParaRPr sz="2400">
              <a:latin typeface="Segoe UI"/>
              <a:ea typeface="Segoe UI"/>
              <a:cs typeface="Segoe UI"/>
              <a:sym typeface="Segoe UI"/>
            </a:endParaRP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Restores Backups generated Ola Hallengren’s DBA scripts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Only supports default backup structure at this time</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t>Can reuse advanced file structures found within backup file</a:t>
            </a:r>
          </a:p>
          <a:p>
            <a:pPr defTabSz="914400">
              <a:defRPr sz="2400">
                <a:solidFill>
                  <a:srgbClr val="FFFFFF"/>
                </a:solidFill>
                <a:latin typeface="Segoe UI"/>
                <a:ea typeface="Segoe UI"/>
                <a:cs typeface="Segoe UI"/>
                <a:sym typeface="Segoe UI"/>
              </a:defRPr>
            </a:pPr>
            <a:endParaRPr/>
          </a:p>
          <a:p>
            <a:pPr defTabSz="932742">
              <a:lnSpc>
                <a:spcPct val="90000"/>
              </a:lnSpc>
              <a:spcBef>
                <a:spcPts val="300"/>
              </a:spcBef>
              <a:defRPr sz="2400">
                <a:latin typeface="Segoe UI Light"/>
                <a:ea typeface="Segoe UI Light"/>
                <a:cs typeface="Segoe UI Light"/>
                <a:sym typeface="Segoe UI Light"/>
              </a:defRPr>
            </a:pPr>
            <a:r>
              <a:t>How to move databases between computers that are running SQL Server: http://support.microsoft.com/kb/314546</a:t>
            </a:r>
            <a:endParaRPr sz="1800"/>
          </a:p>
          <a:p>
            <a:pPr defTabSz="932742">
              <a:lnSpc>
                <a:spcPct val="90000"/>
              </a:lnSpc>
              <a:spcBef>
                <a:spcPts val="300"/>
              </a:spcBef>
              <a:defRPr sz="2400">
                <a:latin typeface="Segoe UI Light"/>
                <a:ea typeface="Segoe UI Light"/>
                <a:cs typeface="Segoe UI Light"/>
                <a:sym typeface="Segoe UI Light"/>
              </a:defRPr>
            </a:pPr>
            <a:r>
              <a:t>Minimizing DB Migration Downtime Using Log Shipping: http://blogs.msdn.com/b/sqlgardner/archive/2011/09/16/minimizing-db-migration-downtime-using-log-shipping.aspx</a:t>
            </a:r>
            <a:endParaRPr sz="1800"/>
          </a:p>
          <a:p>
            <a:pPr defTabSz="932742">
              <a:lnSpc>
                <a:spcPct val="90000"/>
              </a:lnSpc>
              <a:spcBef>
                <a:spcPts val="300"/>
              </a:spcBef>
              <a:defRPr sz="2400">
                <a:latin typeface="Segoe UI Light"/>
                <a:ea typeface="Segoe UI Light"/>
                <a:cs typeface="Segoe UI Light"/>
                <a:sym typeface="Segoe UI Light"/>
              </a:defRPr>
            </a:pPr>
            <a:r>
              <a:t>Migrating a VLDB in SQL Server with Log Shipping: http://www.mssqltips.com/sqlservertip/2073/migrating-a-vldb-in-sql-server-with-log-shipping/</a:t>
            </a:r>
            <a:endParaRPr sz="1800"/>
          </a:p>
          <a:p>
            <a:pPr defTabSz="932742">
              <a:lnSpc>
                <a:spcPct val="90000"/>
              </a:lnSpc>
              <a:spcBef>
                <a:spcPts val="300"/>
              </a:spcBef>
              <a:defRPr sz="2400">
                <a:latin typeface="Segoe UI Light"/>
                <a:ea typeface="Segoe UI Light"/>
                <a:cs typeface="Segoe UI Light"/>
                <a:sym typeface="Segoe UI Light"/>
              </a:defRPr>
            </a:pPr>
            <a:r>
              <a:t>SQL Server Database Migration Checklist: http://www.mssqltips.com/sqlservertip/1936/sql-server-database-migration-checklist/</a:t>
            </a:r>
            <a:endParaRPr sz="1800"/>
          </a:p>
          <a:p>
            <a:pPr defTabSz="932742">
              <a:lnSpc>
                <a:spcPct val="90000"/>
              </a:lnSpc>
              <a:spcBef>
                <a:spcPts val="300"/>
              </a:spcBef>
              <a:defRPr sz="2400">
                <a:latin typeface="Segoe UI Light"/>
                <a:ea typeface="Segoe UI Light"/>
                <a:cs typeface="Segoe UI Light"/>
                <a:sym typeface="Segoe UI Light"/>
              </a:defRPr>
            </a:pPr>
            <a:r>
              <a:t>Understanding the value of Enterprise Edition, one feature at a time: http://blogs.msdn.com/b/ialonso/archive/2011/09/21/understanding-the-value-of-the-enterprise-edition-one-feature-at-a-time.aspx</a:t>
            </a:r>
            <a:endParaRPr sz="1800"/>
          </a:p>
          <a:p>
            <a:pPr defTabSz="914400">
              <a:lnSpc>
                <a:spcPct val="100000"/>
              </a:lnSpc>
              <a:defRPr sz="2400">
                <a:latin typeface="Segoe UI Light"/>
                <a:ea typeface="Segoe UI Light"/>
                <a:cs typeface="Segoe UI Light"/>
                <a:sym typeface="Segoe UI Light"/>
              </a:defRPr>
            </a:pPr>
            <a:r>
              <a:t>Using Mirroring to Reduce DB Migration Downtime: http://blogs.lessthandot.com/index.php/datamgmt/dbprogramming/move-databases-to-new-server-with-little-1/</a:t>
            </a:r>
            <a:endParaRPr sz="1800"/>
          </a:p>
          <a:p>
            <a:pPr defTabSz="914400">
              <a:lnSpc>
                <a:spcPct val="100000"/>
              </a:lnSpc>
              <a:defRPr sz="2400">
                <a:latin typeface="Segoe UI Light"/>
                <a:ea typeface="Segoe UI Light"/>
                <a:cs typeface="Segoe UI Light"/>
                <a:sym typeface="Segoe UI Light"/>
              </a:defRPr>
            </a:pPr>
            <a:r>
              <a:t>Prerequisites, Restrictions, and Recommendations for Database Mirroring: https://msdn.microsoft.com/en-us/library/ms366349.aspx?f=255</a:t>
            </a:r>
            <a:endParaRPr sz="1800"/>
          </a:p>
          <a:p>
            <a:pPr defTabSz="932742">
              <a:lnSpc>
                <a:spcPct val="90000"/>
              </a:lnSpc>
              <a:spcBef>
                <a:spcPts val="300"/>
              </a:spcBef>
              <a:defRPr sz="2400">
                <a:latin typeface="Segoe UI Light"/>
                <a:ea typeface="Segoe UI Light"/>
                <a:cs typeface="Segoe UI Light"/>
                <a:sym typeface="Segoe UI Light"/>
              </a:defRPr>
            </a:pPr>
            <a:r>
              <a:t>What is the relationship between logins, credentials, and proxies? And why they were introduced? http://www.jasonstrate.com/2013/07/security-questions-logins-credentials-and-proxies</a:t>
            </a:r>
            <a:endParaRPr sz="1800"/>
          </a:p>
          <a:p>
            <a:pPr defTabSz="914400">
              <a:lnSpc>
                <a:spcPct val="100000"/>
              </a:lnSpc>
              <a:defRPr sz="2400">
                <a:latin typeface="Segoe UI Light"/>
                <a:ea typeface="Segoe UI Light"/>
                <a:cs typeface="Segoe UI Light"/>
                <a:sym typeface="Segoe UI Light"/>
              </a:defRPr>
            </a:pPr>
            <a:r>
              <a:t>How to migrate SQL Server 2008 to a new server: http://www.bidn.com/blogs/MMilligan/bidn-blog/3207/how-to-migrate-an-instance-of-sql-server-2008-to-a-new-server</a:t>
            </a:r>
            <a:endParaRPr sz="1800"/>
          </a:p>
          <a:p>
            <a:pPr defTabSz="932742">
              <a:lnSpc>
                <a:spcPct val="90000"/>
              </a:lnSpc>
              <a:spcBef>
                <a:spcPts val="300"/>
              </a:spcBef>
              <a:defRPr sz="2400">
                <a:latin typeface="Segoe UI Light"/>
                <a:ea typeface="Segoe UI Light"/>
                <a:cs typeface="Segoe UI Light"/>
                <a:sym typeface="Segoe UI Light"/>
              </a:defRPr>
            </a:pPr>
            <a:r>
              <a:t>Ola Hallengren’s SQL Server Maintenance Scripts: https://ola.hallengren.com/</a:t>
            </a:r>
            <a:endParaRPr sz="1800"/>
          </a:p>
          <a:p>
            <a:pPr defTabSz="932742">
              <a:lnSpc>
                <a:spcPct val="90000"/>
              </a:lnSpc>
              <a:spcBef>
                <a:spcPts val="300"/>
              </a:spcBef>
              <a:defRPr sz="2400">
                <a:latin typeface="Segoe UI Light"/>
                <a:ea typeface="Segoe UI Light"/>
                <a:cs typeface="Segoe UI Light"/>
                <a:sym typeface="Segoe UI Light"/>
              </a:defRPr>
            </a:pPr>
            <a:r>
              <a:t>Migrating a SQL Server instance: http://www.mssqltips.com/sqlservertip/1246/migrating-a-sql-server-instance/</a:t>
            </a:r>
            <a:endParaRPr sz="1800"/>
          </a:p>
          <a:p>
            <a:pPr defTabSz="932742">
              <a:lnSpc>
                <a:spcPct val="90000"/>
              </a:lnSpc>
              <a:spcBef>
                <a:spcPts val="300"/>
              </a:spcBef>
              <a:defRPr sz="2400">
                <a:latin typeface="Segoe UI Light"/>
                <a:ea typeface="Segoe UI Light"/>
                <a:cs typeface="Segoe UI Light"/>
                <a:sym typeface="Segoe UI Light"/>
              </a:defRPr>
            </a:pPr>
            <a:r>
              <a:t>Registered Servers and CMS: https://www.simple-talk.com/sql/sql-tools/registered-servers-and--central-management-server-stores/</a:t>
            </a:r>
            <a:endParaRPr sz="1800"/>
          </a:p>
          <a:p>
            <a:pPr defTabSz="914400">
              <a:lnSpc>
                <a:spcPct val="100000"/>
              </a:lnSpc>
              <a:defRPr sz="2400">
                <a:latin typeface="Segoe UI Light"/>
                <a:ea typeface="Segoe UI Light"/>
                <a:cs typeface="Segoe UI Light"/>
                <a:sym typeface="Segoe UI Light"/>
              </a:defRPr>
            </a:pPr>
            <a:r>
              <a:t>Never ever set up a Database Mirroring session across different SQL Server Editions (SKU): http://blogs.msdn.com/b/ialonso/archive/2011/11/09/never-ever-set-up-a-database-mirroring-session-across-different-sql-server-editions-sku.aspx</a:t>
            </a:r>
            <a:endParaRPr sz="1800"/>
          </a:p>
          <a:p>
            <a:pPr defTabSz="932742">
              <a:lnSpc>
                <a:spcPct val="90000"/>
              </a:lnSpc>
              <a:spcBef>
                <a:spcPts val="300"/>
              </a:spcBef>
              <a:defRPr sz="2400">
                <a:latin typeface="Segoe UI Light"/>
                <a:ea typeface="Segoe UI Light"/>
                <a:cs typeface="Segoe UI Light"/>
                <a:sym typeface="Segoe UI Light"/>
              </a:defRPr>
            </a:pPr>
            <a:endParaRPr sz="1800"/>
          </a:p>
          <a:p>
            <a:pPr defTabSz="914400">
              <a:lnSpc>
                <a:spcPct val="100000"/>
              </a:lnSpc>
              <a:defRPr sz="2400">
                <a:latin typeface="Segoe UI Light"/>
                <a:ea typeface="Segoe UI Light"/>
                <a:cs typeface="Segoe UI Light"/>
                <a:sym typeface="Segoe UI Light"/>
              </a:defRPr>
            </a:pPr>
            <a:endParaRPr sz="1800"/>
          </a:p>
          <a:p>
            <a:pPr defTabSz="914400">
              <a:lnSpc>
                <a:spcPct val="100000"/>
              </a:lnSpc>
              <a:defRPr sz="2400">
                <a:latin typeface="Segoe UI Light"/>
                <a:ea typeface="Segoe UI Light"/>
                <a:cs typeface="Segoe UI Light"/>
                <a:sym typeface="Segoe UI Light"/>
              </a:defRPr>
            </a:pPr>
            <a:endParaRPr sz="1800"/>
          </a:p>
          <a:p>
            <a:pPr defTabSz="932742">
              <a:lnSpc>
                <a:spcPct val="90000"/>
              </a:lnSpc>
              <a:spcBef>
                <a:spcPts val="300"/>
              </a:spcBef>
              <a:defRPr sz="2400">
                <a:latin typeface="Segoe UI Light"/>
                <a:ea typeface="Segoe UI Light"/>
                <a:cs typeface="Segoe UI Light"/>
                <a:sym typeface="Segoe UI Light"/>
              </a:defRPr>
            </a:pPr>
            <a:endParaRPr sz="1800"/>
          </a:p>
          <a:p>
            <a:pPr defTabSz="914400">
              <a:defRPr sz="2400">
                <a:solidFill>
                  <a:srgbClr val="FFFFFF"/>
                </a:solidFill>
                <a:latin typeface="Segoe UI"/>
                <a:ea typeface="Segoe UI"/>
                <a:cs typeface="Segoe UI"/>
                <a:sym typeface="Segoe UI"/>
              </a:defRPr>
            </a:pPr>
            <a:endParaRPr sz="1800"/>
          </a:p>
          <a:p>
            <a:pPr defTabSz="914400">
              <a:lnSpc>
                <a:spcPct val="100000"/>
              </a:lnSpc>
              <a:spcBef>
                <a:spcPts val="700"/>
              </a:spcBef>
              <a:defRPr sz="2400">
                <a:solidFill>
                  <a:srgbClr val="FFFFFF"/>
                </a:solidFill>
              </a:defRPr>
            </a:pPr>
            <a:endParaRPr sz="1800"/>
          </a:p>
          <a:p>
            <a:endParaRPr sz="1800"/>
          </a:p>
        </p:txBody>
      </p:sp>
    </p:spTree>
    <p:extLst>
      <p:ext uri="{BB962C8B-B14F-4D97-AF65-F5344CB8AC3E}">
        <p14:creationId xmlns:p14="http://schemas.microsoft.com/office/powerpoint/2010/main" val="1298109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515616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Checklists, we all have them and use them</a:t>
            </a:r>
            <a:r>
              <a:rPr lang="en-GB" baseline="0" dirty="0"/>
              <a:t> </a:t>
            </a:r>
            <a:r>
              <a:rPr lang="en-GB" baseline="0" dirty="0" err="1"/>
              <a:t>wether</a:t>
            </a:r>
            <a:r>
              <a:rPr lang="en-GB" baseline="0" dirty="0"/>
              <a:t> for installations, processes or even presentations!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04B6-3A6E-4A0E-9BBA-F10587E7A69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2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Its used for unit testing or TDD but can also be used</a:t>
            </a:r>
            <a:r>
              <a:rPr lang="en-GB" baseline="0" dirty="0"/>
              <a:t> to validate an environment. Comes with Windows 10 or install from the gallery with Install-Module Pester</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04B6-3A6E-4A0E-9BBA-F10587E7A69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90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34018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F04B6-3A6E-4A0E-9BBA-F10587E7A69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676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623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51</a:t>
            </a:fld>
            <a:endParaRPr lang="en-US"/>
          </a:p>
        </p:txBody>
      </p:sp>
    </p:spTree>
    <p:extLst>
      <p:ext uri="{BB962C8B-B14F-4D97-AF65-F5344CB8AC3E}">
        <p14:creationId xmlns:p14="http://schemas.microsoft.com/office/powerpoint/2010/main" val="4151295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032314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65131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baseline="0" dirty="0">
              <a:sym typeface="Wingdings" panose="05000000000000000000" pitchFamily="2" charset="2"/>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491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Compliance want to know how</a:t>
            </a:r>
            <a:r>
              <a:rPr lang="en-GB" baseline="0" dirty="0"/>
              <a:t> many Server 2003 or SQL 2005 or </a:t>
            </a:r>
            <a:r>
              <a:rPr lang="en-GB" baseline="0" dirty="0" err="1"/>
              <a:t>XPCMDShellEnabled</a:t>
            </a:r>
            <a:r>
              <a:rPr lang="en-GB" baseline="0" dirty="0"/>
              <a:t> </a:t>
            </a:r>
          </a:p>
          <a:p>
            <a:r>
              <a:rPr lang="en-GB" baseline="0" dirty="0"/>
              <a:t>Project Managers and the project team want to know which servers and databases for their systems, how big, what settings </a:t>
            </a:r>
            <a:r>
              <a:rPr lang="en-GB" baseline="0" dirty="0" err="1"/>
              <a:t>etc</a:t>
            </a:r>
            <a:endParaRPr lang="en-GB" baseline="0" dirty="0"/>
          </a:p>
          <a:p>
            <a:r>
              <a:rPr lang="en-GB" baseline="0" dirty="0"/>
              <a:t>Systems Team, Change Managers want to know which servers and which clients are in which Data Centre for maintenance work (UPS replacement for example)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336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It’s time to move on from the Old Ways of doing things.</a:t>
            </a:r>
          </a:p>
          <a:p>
            <a:endParaRPr lang="en-GB" dirty="0"/>
          </a:p>
          <a:p>
            <a:r>
              <a:rPr lang="en-GB" dirty="0"/>
              <a:t>I loved my Excel sheet with</a:t>
            </a:r>
            <a:r>
              <a:rPr lang="en-GB" baseline="0" dirty="0"/>
              <a:t> RAG for every agent job generated every day but in this modern world do we need to be emailing or saving files on shares to get our information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38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We – The DBA Team want</a:t>
            </a:r>
            <a:r>
              <a:rPr lang="en-GB" baseline="0" dirty="0"/>
              <a:t> good visualisations of exactly the information that we want to see including averages to see our improvement.</a:t>
            </a:r>
          </a:p>
          <a:p>
            <a:endParaRPr lang="en-GB" baseline="0" dirty="0"/>
          </a:p>
          <a:p>
            <a:r>
              <a:rPr lang="en-GB" baseline="0" dirty="0"/>
              <a:t>Here we see a rolling 30 day average for failed jobs (Blue) Rolling 7 day average (green) Failed Jobs (Red) and a gauge showing the failed jobs today against the average</a:t>
            </a:r>
          </a:p>
          <a:p>
            <a:endParaRPr lang="en-GB" baseline="0" dirty="0"/>
          </a:p>
          <a:p>
            <a:r>
              <a:rPr lang="en-GB" baseline="0" dirty="0"/>
              <a:t>But also we can show the number of SQL 2000 instances going down or other goals or objectives that we have a team have been set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144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Self-Service – Enable</a:t>
            </a:r>
            <a:r>
              <a:rPr lang="en-GB" baseline="0" dirty="0"/>
              <a:t> the Requestors to get what they want when they want</a:t>
            </a:r>
          </a:p>
          <a:p>
            <a:endParaRPr lang="en-GB" baseline="0" dirty="0"/>
          </a:p>
          <a:p>
            <a:r>
              <a:rPr lang="en-GB" baseline="0" dirty="0"/>
              <a:t>Reduce the load on the DBA Team</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7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308787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What do we need to build our solution to</a:t>
            </a:r>
            <a:r>
              <a:rPr lang="en-GB" baseline="0" dirty="0"/>
              <a:t> this problem?</a:t>
            </a:r>
          </a:p>
          <a:p>
            <a:endParaRPr lang="en-GB" baseline="0" dirty="0"/>
          </a:p>
          <a:p>
            <a:r>
              <a:rPr lang="en-GB" dirty="0"/>
              <a:t>Powershell</a:t>
            </a:r>
            <a:r>
              <a:rPr lang="en-GB" baseline="0" dirty="0"/>
              <a:t> – to gather our information</a:t>
            </a:r>
          </a:p>
          <a:p>
            <a:r>
              <a:rPr lang="en-GB" baseline="0" dirty="0"/>
              <a:t>SQL Server – to store the information and ensure that it is kept available and backed up (and in control of the DBA Team</a:t>
            </a:r>
          </a:p>
          <a:p>
            <a:r>
              <a:rPr lang="en-GB" baseline="0" dirty="0"/>
              <a:t>Power Bi – to create the reports and view/share them</a:t>
            </a:r>
          </a:p>
          <a:p>
            <a:r>
              <a:rPr lang="en-GB" baseline="0" dirty="0"/>
              <a:t>Local Knowledge – Whether you keep your instances in a CMS or in a text file or on the back of a napkin you will need to know where they are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025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x-none" dirty="0"/>
              <a:t>:-) </a:t>
            </a:r>
            <a:endParaRPr lang="x-none"/>
          </a:p>
        </p:txBody>
      </p:sp>
    </p:spTree>
    <p:extLst>
      <p:ext uri="{BB962C8B-B14F-4D97-AF65-F5344CB8AC3E}">
        <p14:creationId xmlns:p14="http://schemas.microsoft.com/office/powerpoint/2010/main" val="1982875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dirty="0"/>
              <a:t>DBA – Fills in instances</a:t>
            </a:r>
          </a:p>
          <a:p>
            <a:r>
              <a:rPr lang="en-GB" dirty="0"/>
              <a:t>Agent Jobs run every night to gather</a:t>
            </a:r>
            <a:r>
              <a:rPr lang="en-GB" baseline="0" dirty="0"/>
              <a:t> the information regularly (Agent Job Databases, every night, Server, SQL every week</a:t>
            </a:r>
          </a:p>
          <a:p>
            <a:r>
              <a:rPr lang="en-GB" baseline="0" dirty="0"/>
              <a:t>Now the DBA Team can use </a:t>
            </a:r>
            <a:r>
              <a:rPr lang="en-GB" baseline="0" dirty="0" err="1"/>
              <a:t>powershell</a:t>
            </a:r>
            <a:r>
              <a:rPr lang="en-GB" baseline="0" dirty="0"/>
              <a:t> to gather information – My Find-Database function queries this  (and we use Excel too so the information is available locally in the case of disaster)</a:t>
            </a:r>
          </a:p>
          <a:p>
            <a:r>
              <a:rPr lang="en-GB" baseline="0" dirty="0"/>
              <a:t>The DBA Team can use TSQL too. The information is pretty up to date and we have the date checked column to see when last checked</a:t>
            </a:r>
          </a:p>
          <a:p>
            <a:r>
              <a:rPr lang="en-GB" baseline="0" dirty="0"/>
              <a:t>They can then answer questions quicker (No need to connect to a server)</a:t>
            </a:r>
          </a:p>
          <a:p>
            <a:r>
              <a:rPr lang="en-GB" baseline="0" dirty="0"/>
              <a:t>They can quickly identify instances which need action (Policies not set (Max mem,  Min mem </a:t>
            </a:r>
            <a:r>
              <a:rPr lang="en-GB" baseline="0" dirty="0" err="1"/>
              <a:t>Adhoc</a:t>
            </a:r>
            <a:r>
              <a:rPr lang="en-GB" baseline="0" dirty="0"/>
              <a:t> workload enabled </a:t>
            </a:r>
            <a:r>
              <a:rPr lang="en-GB" baseline="0" dirty="0" err="1"/>
              <a:t>etc</a:t>
            </a:r>
            <a:r>
              <a:rPr lang="en-GB" baseline="0" dirty="0"/>
              <a:t>)) and target them with </a:t>
            </a:r>
            <a:r>
              <a:rPr lang="en-GB" baseline="0" dirty="0" err="1"/>
              <a:t>powershell</a:t>
            </a:r>
            <a:r>
              <a:rPr lang="en-GB" baseline="0" dirty="0"/>
              <a:t> </a:t>
            </a:r>
          </a:p>
          <a:p>
            <a:endParaRPr lang="en-GB" baseline="0" dirty="0"/>
          </a:p>
          <a:p>
            <a:r>
              <a:rPr lang="en-GB" baseline="0" dirty="0"/>
              <a:t>BUT – Now we can let them ask their own questions </a:t>
            </a:r>
            <a:r>
              <a:rPr lang="en-GB" baseline="0" dirty="0">
                <a:sym typeface="Wingdings" panose="05000000000000000000" pitchFamily="2" charset="2"/>
              </a:rPr>
              <a:t> and have access to the data they require when ever they want.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47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64</a:t>
            </a:fld>
            <a:endParaRPr lang="en-US"/>
          </a:p>
        </p:txBody>
      </p:sp>
    </p:spTree>
    <p:extLst>
      <p:ext uri="{BB962C8B-B14F-4D97-AF65-F5344CB8AC3E}">
        <p14:creationId xmlns:p14="http://schemas.microsoft.com/office/powerpoint/2010/main" val="2340292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FE205-FD94-49C6-B40A-188A7A91EC1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846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8106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9759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26361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402513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2845788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r>
              <a:rPr lang="en-GB" dirty="0"/>
              <a:t>Introductions</a:t>
            </a:r>
          </a:p>
          <a:p>
            <a:r>
              <a:rPr lang="en-GB" dirty="0" err="1"/>
              <a:t>Powershell</a:t>
            </a:r>
            <a:r>
              <a:rPr lang="en-GB" dirty="0"/>
              <a:t> with SQL - How to start</a:t>
            </a:r>
          </a:p>
          <a:p>
            <a:r>
              <a:rPr lang="en-GB" dirty="0"/>
              <a:t>SQL Server Module</a:t>
            </a:r>
          </a:p>
          <a:p>
            <a:r>
              <a:rPr lang="en-GB" dirty="0"/>
              <a:t>Break</a:t>
            </a:r>
          </a:p>
          <a:p>
            <a:r>
              <a:rPr lang="en-GB" dirty="0" err="1"/>
              <a:t>dbatools</a:t>
            </a:r>
            <a:r>
              <a:rPr lang="en-GB" dirty="0"/>
              <a:t> – </a:t>
            </a:r>
            <a:r>
              <a:rPr lang="en-GB" dirty="0">
                <a:solidFill>
                  <a:srgbClr val="FF0000"/>
                </a:solidFill>
              </a:rPr>
              <a:t>Migrations or other stuff </a:t>
            </a:r>
            <a:r>
              <a:rPr lang="en-GB" dirty="0">
                <a:solidFill>
                  <a:srgbClr val="FF0000"/>
                </a:solidFill>
                <a:sym typeface="Wingdings" panose="05000000000000000000" pitchFamily="2" charset="2"/>
              </a:rPr>
              <a:t></a:t>
            </a:r>
            <a:endParaRPr lang="en-GB" dirty="0">
              <a:solidFill>
                <a:srgbClr val="FF0000"/>
              </a:solidFill>
            </a:endParaRPr>
          </a:p>
          <a:p>
            <a:r>
              <a:rPr lang="en-GB" dirty="0"/>
              <a:t>LUNCH </a:t>
            </a:r>
            <a:r>
              <a:rPr lang="en-GB" dirty="0">
                <a:sym typeface="Wingdings" panose="05000000000000000000" pitchFamily="2" charset="2"/>
              </a:rPr>
              <a:t></a:t>
            </a:r>
          </a:p>
          <a:p>
            <a:r>
              <a:rPr lang="en-GB" dirty="0">
                <a:sym typeface="Wingdings" panose="05000000000000000000" pitchFamily="2" charset="2"/>
              </a:rPr>
              <a:t>Pester testing</a:t>
            </a:r>
          </a:p>
          <a:p>
            <a:r>
              <a:rPr lang="en-GB" dirty="0" err="1">
                <a:sym typeface="Wingdings" panose="05000000000000000000" pitchFamily="2" charset="2"/>
              </a:rPr>
              <a:t>dbatools</a:t>
            </a:r>
            <a:r>
              <a:rPr lang="en-GB" dirty="0">
                <a:sym typeface="Wingdings" panose="05000000000000000000" pitchFamily="2" charset="2"/>
              </a:rPr>
              <a:t> – best practices</a:t>
            </a:r>
          </a:p>
          <a:p>
            <a:r>
              <a:rPr lang="en-GB" dirty="0">
                <a:sym typeface="Wingdings" panose="05000000000000000000" pitchFamily="2" charset="2"/>
              </a:rPr>
              <a:t>Break</a:t>
            </a:r>
          </a:p>
          <a:p>
            <a:r>
              <a:rPr lang="en-GB" dirty="0" err="1">
                <a:sym typeface="Wingdings" panose="05000000000000000000" pitchFamily="2" charset="2"/>
              </a:rPr>
              <a:t>dbareports</a:t>
            </a:r>
            <a:endParaRPr lang="en-GB" dirty="0">
              <a:sym typeface="Wingdings" panose="05000000000000000000" pitchFamily="2" charset="2"/>
            </a:endParaRPr>
          </a:p>
          <a:p>
            <a:r>
              <a:rPr lang="en-GB" dirty="0">
                <a:sym typeface="Wingdings" panose="05000000000000000000" pitchFamily="2" charset="2"/>
              </a:rPr>
              <a:t>Challenge – Questions – Discussions</a:t>
            </a:r>
          </a:p>
          <a:p>
            <a:r>
              <a:rPr lang="en-GB" dirty="0">
                <a:sym typeface="Wingdings" panose="05000000000000000000" pitchFamily="2" charset="2"/>
              </a:rPr>
              <a:t>Drinks (or whatever the organisers organise)</a:t>
            </a:r>
            <a:endParaRPr lang="en-GB" dirty="0"/>
          </a:p>
          <a:p>
            <a:pPr defTabSz="932742">
              <a:lnSpc>
                <a:spcPct val="90000"/>
              </a:lnSpc>
              <a:spcBef>
                <a:spcPts val="300"/>
              </a:spcBef>
              <a:defRPr>
                <a:latin typeface="Segoe UI Light"/>
                <a:ea typeface="Segoe UI Light"/>
                <a:cs typeface="Segoe UI Light"/>
                <a:sym typeface="Segoe UI Light"/>
              </a:defRPr>
            </a:pPr>
            <a:endParaRPr lang="en-GB" dirty="0"/>
          </a:p>
        </p:txBody>
      </p:sp>
    </p:spTree>
    <p:extLst>
      <p:ext uri="{BB962C8B-B14F-4D97-AF65-F5344CB8AC3E}">
        <p14:creationId xmlns:p14="http://schemas.microsoft.com/office/powerpoint/2010/main" val="2686406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338703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1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lang="en-GB" dirty="0"/>
          </a:p>
        </p:txBody>
      </p:sp>
    </p:spTree>
    <p:extLst>
      <p:ext uri="{BB962C8B-B14F-4D97-AF65-F5344CB8AC3E}">
        <p14:creationId xmlns:p14="http://schemas.microsoft.com/office/powerpoint/2010/main" val="39922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81982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52624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9"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4800" spc="-102">
                <a:solidFill>
                  <a:schemeClr val="bg2"/>
                </a:solidFill>
                <a:latin typeface="Calibri" panose="020F0502020204030204" pitchFamily="34" charset="0"/>
                <a:ea typeface="Calibri" panose="020F0502020204030204" pitchFamily="34" charset="0"/>
                <a:cs typeface="Calibri" panose="020F0502020204030204" pitchFamily="34" charset="0"/>
                <a:sym typeface="Segoe UI Light"/>
              </a:defRPr>
            </a:lvl1pPr>
          </a:lstStyle>
          <a:p>
            <a:r>
              <a:rPr dirty="0"/>
              <a:t>Title Text</a:t>
            </a:r>
          </a:p>
        </p:txBody>
      </p:sp>
      <p:sp>
        <p:nvSpPr>
          <p:cNvPr id="10" name="Shape 222"/>
          <p:cNvSpPr/>
          <p:nvPr userDrawn="1"/>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1" name="Shape 255"/>
          <p:cNvSpPr/>
          <p:nvPr userDrawn="1"/>
        </p:nvSpPr>
        <p:spPr>
          <a:xfrm>
            <a:off x="1" y="6583298"/>
            <a:ext cx="12433300" cy="2994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sqlps.io/</a:t>
            </a:r>
            <a:r>
              <a:rPr lang="en-US" dirty="0" err="1"/>
              <a:t>preconslides</a:t>
            </a:r>
            <a:r>
              <a:rPr lang="en-US" dirty="0"/>
              <a:t>   |   sqlps.io/</a:t>
            </a:r>
            <a:r>
              <a:rPr lang="en-US" dirty="0" err="1"/>
              <a:t>preconcode</a:t>
            </a:r>
            <a:r>
              <a:rPr lang="en-US" dirty="0"/>
              <a:t>   | sqlps.io/vote   |   dbatools.io   |   dbareports.io   |   sqlps.io   |   sqlps.io/slack</a:t>
            </a: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4800" spc="-102">
                <a:solidFill>
                  <a:schemeClr val="bg2"/>
                </a:solidFill>
                <a:latin typeface="Calibri" panose="020F0502020204030204" pitchFamily="34" charset="0"/>
                <a:ea typeface="Calibri" panose="020F0502020204030204" pitchFamily="34" charset="0"/>
                <a:cs typeface="Calibri" panose="020F0502020204030204" pitchFamily="34" charset="0"/>
                <a:sym typeface="Segoe UI Light"/>
              </a:defRPr>
            </a:lvl1pPr>
          </a:lstStyle>
          <a:p>
            <a:r>
              <a:rPr dirty="0"/>
              <a:t>Title Text</a:t>
            </a:r>
          </a:p>
        </p:txBody>
      </p:sp>
    </p:spTree>
    <p:extLst>
      <p:ext uri="{BB962C8B-B14F-4D97-AF65-F5344CB8AC3E}">
        <p14:creationId xmlns:p14="http://schemas.microsoft.com/office/powerpoint/2010/main" val="26184714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0A3E24-B16F-4AE8-BF95-06ACCE966F2F}" type="datetimeFigureOut">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51F896-CE17-4187-B60F-29DA078DCE2F}" type="slidenum">
              <a:rPr lang="en-US" smtClean="0"/>
              <a:t>‹#›</a:t>
            </a:fld>
            <a:endParaRPr lang="en-US"/>
          </a:p>
        </p:txBody>
      </p:sp>
    </p:spTree>
    <p:extLst>
      <p:ext uri="{BB962C8B-B14F-4D97-AF65-F5344CB8AC3E}">
        <p14:creationId xmlns:p14="http://schemas.microsoft.com/office/powerpoint/2010/main" val="116340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789" y="1859433"/>
            <a:ext cx="5284153" cy="44319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358" y="1859433"/>
            <a:ext cx="5284153" cy="44319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0A3E24-B16F-4AE8-BF95-06ACCE966F2F}"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1F896-CE17-4187-B60F-29DA078DCE2F}" type="slidenum">
              <a:rPr lang="en-US" smtClean="0"/>
              <a:t>‹#›</a:t>
            </a:fld>
            <a:endParaRPr lang="en-US"/>
          </a:p>
        </p:txBody>
      </p:sp>
    </p:spTree>
    <p:extLst>
      <p:ext uri="{BB962C8B-B14F-4D97-AF65-F5344CB8AC3E}">
        <p14:creationId xmlns:p14="http://schemas.microsoft.com/office/powerpoint/2010/main" val="171595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resentation Sta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29463" y="1438940"/>
            <a:ext cx="10568305" cy="947250"/>
          </a:xfrm>
          <a:prstGeom prst="rect">
            <a:avLst/>
          </a:prstGeom>
        </p:spPr>
        <p:txBody>
          <a:bodyPr anchor="ctr"/>
          <a:lstStyle>
            <a:lvl1pPr algn="ctr">
              <a:defRPr sz="4481" b="1" cap="none" baseline="0">
                <a:solidFill>
                  <a:schemeClr val="bg1"/>
                </a:solidFill>
                <a:effectLst>
                  <a:outerShdw blurRad="38100" dist="50800" dir="5400000" algn="t" rotWithShape="0">
                    <a:prstClr val="black">
                      <a:alpha val="40000"/>
                    </a:prstClr>
                  </a:outerShdw>
                </a:effectLst>
                <a:latin typeface="Ubuntu Mono" panose="020B0509030602030204" pitchFamily="49" charset="0"/>
                <a:ea typeface="Roboto Black" panose="02000000000000000000" pitchFamily="2" charset="0"/>
              </a:defRPr>
            </a:lvl1pPr>
          </a:lstStyle>
          <a:p>
            <a:r>
              <a:rPr lang="de-DE" dirty="0" err="1"/>
              <a:t>Presentation</a:t>
            </a:r>
            <a:r>
              <a:rPr lang="de-DE" dirty="0"/>
              <a:t> Title</a:t>
            </a:r>
          </a:p>
        </p:txBody>
      </p:sp>
      <p:sp>
        <p:nvSpPr>
          <p:cNvPr id="3" name="Textplatzhalter 2"/>
          <p:cNvSpPr>
            <a:spLocks noGrp="1"/>
          </p:cNvSpPr>
          <p:nvPr>
            <p:ph type="body" idx="1" hasCustomPrompt="1"/>
          </p:nvPr>
        </p:nvSpPr>
        <p:spPr>
          <a:xfrm>
            <a:off x="917052" y="6206136"/>
            <a:ext cx="6278707" cy="574529"/>
          </a:xfrm>
        </p:spPr>
        <p:txBody>
          <a:bodyPr anchor="t"/>
          <a:lstStyle>
            <a:lvl1pPr marL="0" indent="0" algn="l">
              <a:buNone/>
              <a:defRPr sz="2037" i="1">
                <a:effectLst>
                  <a:outerShdw blurRad="50800" dist="38100" dir="2700000" algn="tl" rotWithShape="0">
                    <a:prstClr val="black">
                      <a:alpha val="40000"/>
                    </a:prstClr>
                  </a:outerShdw>
                </a:effectLst>
                <a:latin typeface="Ubuntu Mono" panose="020B0509030602030204" pitchFamily="49" charset="0"/>
                <a:ea typeface="Roboto Condensed" panose="02000000000000000000" pitchFamily="2" charset="0"/>
              </a:defRPr>
            </a:lvl1pPr>
            <a:lvl2pPr marL="465658" indent="0">
              <a:buNone/>
              <a:defRPr sz="1833"/>
            </a:lvl2pPr>
            <a:lvl3pPr marL="931316" indent="0">
              <a:buNone/>
              <a:defRPr sz="1630"/>
            </a:lvl3pPr>
            <a:lvl4pPr marL="1396975" indent="0">
              <a:buNone/>
              <a:defRPr sz="1426"/>
            </a:lvl4pPr>
            <a:lvl5pPr marL="1862633" indent="0">
              <a:buNone/>
              <a:defRPr sz="1426"/>
            </a:lvl5pPr>
            <a:lvl6pPr marL="2328291" indent="0">
              <a:buNone/>
              <a:defRPr sz="1426"/>
            </a:lvl6pPr>
            <a:lvl7pPr marL="2793949" indent="0">
              <a:buNone/>
              <a:defRPr sz="1426"/>
            </a:lvl7pPr>
            <a:lvl8pPr marL="3259607" indent="0">
              <a:buNone/>
              <a:defRPr sz="1426"/>
            </a:lvl8pPr>
            <a:lvl9pPr marL="3725266" indent="0">
              <a:buNone/>
              <a:defRPr sz="1426"/>
            </a:lvl9pPr>
          </a:lstStyle>
          <a:p>
            <a:pPr lvl="0"/>
            <a:r>
              <a:rPr lang="de-DE" dirty="0" err="1"/>
              <a:t>Presenter</a:t>
            </a:r>
            <a:r>
              <a:rPr lang="de-DE" dirty="0"/>
              <a:t> Name</a:t>
            </a:r>
          </a:p>
        </p:txBody>
      </p:sp>
      <p:sp>
        <p:nvSpPr>
          <p:cNvPr id="7" name="Textplatzhalter 6"/>
          <p:cNvSpPr>
            <a:spLocks noGrp="1"/>
          </p:cNvSpPr>
          <p:nvPr>
            <p:ph type="body" sz="quarter" idx="10" hasCustomPrompt="1"/>
          </p:nvPr>
        </p:nvSpPr>
        <p:spPr>
          <a:xfrm>
            <a:off x="930340" y="2832805"/>
            <a:ext cx="10568305" cy="952354"/>
          </a:xfrm>
        </p:spPr>
        <p:txBody>
          <a:bodyPr/>
          <a:lstStyle>
            <a:lvl1pPr marL="0" indent="0" algn="ctr">
              <a:buNone/>
              <a:defRPr baseline="0"/>
            </a:lvl1pPr>
          </a:lstStyle>
          <a:p>
            <a:pPr lvl="0"/>
            <a:r>
              <a:rPr lang="de-DE" dirty="0" err="1"/>
              <a:t>Presentation</a:t>
            </a:r>
            <a:r>
              <a:rPr lang="de-DE" dirty="0"/>
              <a:t> </a:t>
            </a:r>
            <a:r>
              <a:rPr lang="de-DE" dirty="0" err="1"/>
              <a:t>Subtitle</a:t>
            </a:r>
            <a:endParaRPr lang="de-DE" dirty="0"/>
          </a:p>
        </p:txBody>
      </p:sp>
    </p:spTree>
    <p:extLst>
      <p:ext uri="{BB962C8B-B14F-4D97-AF65-F5344CB8AC3E}">
        <p14:creationId xmlns:p14="http://schemas.microsoft.com/office/powerpoint/2010/main" val="1454400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3147"/>
            <a:ext cx="9324975" cy="2431815"/>
          </a:xfrm>
        </p:spPr>
        <p:txBody>
          <a:bodyPr anchor="b"/>
          <a:lstStyle>
            <a:lvl1pPr algn="ctr">
              <a:defRPr sz="6111"/>
            </a:lvl1pPr>
          </a:lstStyle>
          <a:p>
            <a:r>
              <a:rPr lang="en-US"/>
              <a:t>Click to edit Master title style</a:t>
            </a:r>
            <a:endParaRPr lang="en-GB"/>
          </a:p>
        </p:txBody>
      </p:sp>
      <p:sp>
        <p:nvSpPr>
          <p:cNvPr id="3" name="Subtitle 2"/>
          <p:cNvSpPr>
            <a:spLocks noGrp="1"/>
          </p:cNvSpPr>
          <p:nvPr>
            <p:ph type="subTitle" idx="1"/>
          </p:nvPr>
        </p:nvSpPr>
        <p:spPr>
          <a:xfrm>
            <a:off x="1554163" y="3668743"/>
            <a:ext cx="9324975" cy="1686424"/>
          </a:xfrm>
        </p:spPr>
        <p:txBody>
          <a:bodyPr/>
          <a:lstStyle>
            <a:lvl1pPr marL="0" indent="0" algn="ctr">
              <a:buNone/>
              <a:defRPr sz="2444"/>
            </a:lvl1pPr>
            <a:lvl2pPr marL="465658" indent="0" algn="ctr">
              <a:buNone/>
              <a:defRPr sz="2037"/>
            </a:lvl2pPr>
            <a:lvl3pPr marL="931316" indent="0" algn="ctr">
              <a:buNone/>
              <a:defRPr sz="1833"/>
            </a:lvl3pPr>
            <a:lvl4pPr marL="1396975" indent="0" algn="ctr">
              <a:buNone/>
              <a:defRPr sz="1630"/>
            </a:lvl4pPr>
            <a:lvl5pPr marL="1862633" indent="0" algn="ctr">
              <a:buNone/>
              <a:defRPr sz="1630"/>
            </a:lvl5pPr>
            <a:lvl6pPr marL="2328291" indent="0" algn="ctr">
              <a:buNone/>
              <a:defRPr sz="1630"/>
            </a:lvl6pPr>
            <a:lvl7pPr marL="2793949" indent="0" algn="ctr">
              <a:buNone/>
              <a:defRPr sz="1630"/>
            </a:lvl7pPr>
            <a:lvl8pPr marL="3259607" indent="0" algn="ctr">
              <a:buNone/>
              <a:defRPr sz="1630"/>
            </a:lvl8pPr>
            <a:lvl9pPr marL="3725266" indent="0" algn="ctr">
              <a:buNone/>
              <a:defRPr sz="163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6B33F12-3AAF-49B4-B56D-4C3BDC80303A}" type="datetimeFigureOut">
              <a:rPr lang="en-GB" smtClean="0"/>
              <a:t>19/01/2017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3F7D7A-FC1E-4732-B991-384F08B17428}" type="slidenum">
              <a:rPr lang="en-GB" smtClean="0"/>
              <a:t>‹#›</a:t>
            </a:fld>
            <a:endParaRPr lang="en-GB"/>
          </a:p>
        </p:txBody>
      </p:sp>
    </p:spTree>
    <p:extLst>
      <p:ext uri="{BB962C8B-B14F-4D97-AF65-F5344CB8AC3E}">
        <p14:creationId xmlns:p14="http://schemas.microsoft.com/office/powerpoint/2010/main" val="106243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B33F12-3AAF-49B4-B56D-4C3BDC80303A}" type="datetimeFigureOut">
              <a:rPr lang="en-GB" smtClean="0"/>
              <a:t>19/01/2017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3F7D7A-FC1E-4732-B991-384F08B17428}" type="slidenum">
              <a:rPr lang="en-GB" smtClean="0"/>
              <a:t>‹#›</a:t>
            </a:fld>
            <a:endParaRPr lang="en-GB"/>
          </a:p>
        </p:txBody>
      </p:sp>
    </p:spTree>
    <p:extLst>
      <p:ext uri="{BB962C8B-B14F-4D97-AF65-F5344CB8AC3E}">
        <p14:creationId xmlns:p14="http://schemas.microsoft.com/office/powerpoint/2010/main" val="144172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409" y="465667"/>
            <a:ext cx="4010063" cy="1629833"/>
          </a:xfrm>
        </p:spPr>
        <p:txBody>
          <a:bodyPr anchor="b"/>
          <a:lstStyle>
            <a:lvl1pPr>
              <a:defRPr sz="3259"/>
            </a:lvl1pPr>
          </a:lstStyle>
          <a:p>
            <a:r>
              <a:rPr lang="en-US"/>
              <a:t>Click to edit Master title style</a:t>
            </a:r>
            <a:endParaRPr lang="en-GB"/>
          </a:p>
        </p:txBody>
      </p:sp>
      <p:sp>
        <p:nvSpPr>
          <p:cNvPr id="3" name="Content Placeholder 2"/>
          <p:cNvSpPr>
            <a:spLocks noGrp="1"/>
          </p:cNvSpPr>
          <p:nvPr>
            <p:ph idx="1"/>
          </p:nvPr>
        </p:nvSpPr>
        <p:spPr>
          <a:xfrm>
            <a:off x="5285772" y="1005711"/>
            <a:ext cx="6294358" cy="4963877"/>
          </a:xfrm>
        </p:spPr>
        <p:txBody>
          <a:bodyPr/>
          <a:lstStyle>
            <a:lvl1pPr>
              <a:defRPr sz="3259"/>
            </a:lvl1pPr>
            <a:lvl2pPr>
              <a:defRPr sz="2852"/>
            </a:lvl2pPr>
            <a:lvl3pPr>
              <a:defRPr sz="2444"/>
            </a:lvl3pPr>
            <a:lvl4pPr>
              <a:defRPr sz="2037"/>
            </a:lvl4pPr>
            <a:lvl5pPr>
              <a:defRPr sz="2037"/>
            </a:lvl5pPr>
            <a:lvl6pPr>
              <a:defRPr sz="2037"/>
            </a:lvl6pPr>
            <a:lvl7pPr>
              <a:defRPr sz="2037"/>
            </a:lvl7pPr>
            <a:lvl8pPr>
              <a:defRPr sz="2037"/>
            </a:lvl8pPr>
            <a:lvl9pPr>
              <a:defRPr sz="203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56409" y="2095500"/>
            <a:ext cx="4010063" cy="3882173"/>
          </a:xfrm>
        </p:spPr>
        <p:txBody>
          <a:bodyPr/>
          <a:lstStyle>
            <a:lvl1pPr marL="0" indent="0">
              <a:buNone/>
              <a:defRPr sz="1630"/>
            </a:lvl1pPr>
            <a:lvl2pPr marL="465658" indent="0">
              <a:buNone/>
              <a:defRPr sz="1426"/>
            </a:lvl2pPr>
            <a:lvl3pPr marL="931316" indent="0">
              <a:buNone/>
              <a:defRPr sz="1222"/>
            </a:lvl3pPr>
            <a:lvl4pPr marL="1396975" indent="0">
              <a:buNone/>
              <a:defRPr sz="1019"/>
            </a:lvl4pPr>
            <a:lvl5pPr marL="1862633" indent="0">
              <a:buNone/>
              <a:defRPr sz="1019"/>
            </a:lvl5pPr>
            <a:lvl6pPr marL="2328291" indent="0">
              <a:buNone/>
              <a:defRPr sz="1019"/>
            </a:lvl6pPr>
            <a:lvl7pPr marL="2793949" indent="0">
              <a:buNone/>
              <a:defRPr sz="1019"/>
            </a:lvl7pPr>
            <a:lvl8pPr marL="3259607" indent="0">
              <a:buNone/>
              <a:defRPr sz="1019"/>
            </a:lvl8pPr>
            <a:lvl9pPr marL="3725266"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06B33F12-3AAF-49B4-B56D-4C3BDC80303A}" type="datetimeFigureOut">
              <a:rPr lang="en-GB" smtClean="0"/>
              <a:t>19/01/2017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3F7D7A-FC1E-4732-B991-384F08B17428}" type="slidenum">
              <a:rPr lang="en-GB" smtClean="0"/>
              <a:t>‹#›</a:t>
            </a:fld>
            <a:endParaRPr lang="en-GB"/>
          </a:p>
        </p:txBody>
      </p:sp>
    </p:spTree>
    <p:extLst>
      <p:ext uri="{BB962C8B-B14F-4D97-AF65-F5344CB8AC3E}">
        <p14:creationId xmlns:p14="http://schemas.microsoft.com/office/powerpoint/2010/main" val="574323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60" r:id="rId7"/>
    <p:sldLayoutId id="2147483662" r:id="rId8"/>
  </p:sldLayoutIdLst>
  <p:transition spd="med"/>
  <p:txStyles>
    <p:titleStyle>
      <a:lvl1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1pPr>
      <a:lvl2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2pPr>
      <a:lvl3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3pPr>
      <a:lvl4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4pPr>
      <a:lvl5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5pPr>
      <a:lvl6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6pPr>
      <a:lvl7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7pPr>
      <a:lvl8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8pPr>
      <a:lvl9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0.xml"/><Relationship Id="rId5" Type="http://schemas.openxmlformats.org/officeDocument/2006/relationships/image" Target="../media/image37.png"/><Relationship Id="rId1" Type="http://schemas.microsoft.com/office/2007/relationships/media" Target="../media/media2.mp4"/><Relationship Id="rId2" Type="http://schemas.openxmlformats.org/officeDocument/2006/relationships/video" Target="../media/media2.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2.xml"/><Relationship Id="rId5" Type="http://schemas.openxmlformats.org/officeDocument/2006/relationships/image" Target="../media/image38.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4.xml"/><Relationship Id="rId5" Type="http://schemas.openxmlformats.org/officeDocument/2006/relationships/image" Target="../media/image39.png"/><Relationship Id="rId1" Type="http://schemas.microsoft.com/office/2007/relationships/media" Target="../media/media4.mp4"/><Relationship Id="rId2" Type="http://schemas.openxmlformats.org/officeDocument/2006/relationships/video" Target="../media/media4.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1.png"/><Relationship Id="rId1" Type="http://schemas.microsoft.com/office/2007/relationships/media" Target="../media/media5.mp4"/><Relationship Id="rId2" Type="http://schemas.openxmlformats.org/officeDocument/2006/relationships/video" Target="../media/media5.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48.jpeg"/><Relationship Id="rId5" Type="http://schemas.openxmlformats.org/officeDocument/2006/relationships/image" Target="../media/image49.png"/><Relationship Id="rId1" Type="http://schemas.microsoft.com/office/2007/relationships/media" Target="../media/media6.mp4"/><Relationship Id="rId2" Type="http://schemas.openxmlformats.org/officeDocument/2006/relationships/video" Target="../media/media6.mp4"/></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jp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7.jpe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hyperlink" Target="https://dbareports.io/" TargetMode="External"/><Relationship Id="rId5" Type="http://schemas.openxmlformats.org/officeDocument/2006/relationships/hyperlink" Target="https://dbareports.io/trello" TargetMode="External"/><Relationship Id="rId6" Type="http://schemas.openxmlformats.org/officeDocument/2006/relationships/image" Target="../media/image63.jp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jpg"/><Relationship Id="rId10" Type="http://schemas.openxmlformats.org/officeDocument/2006/relationships/image" Target="../media/image67.jp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0.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4.jpeg"/></Relationships>
</file>

<file path=ppt/slides/_rels/slide72.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7.jpe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mailto:mrrobsewell@outlook.com" TargetMode="External"/><Relationship Id="rId7" Type="http://schemas.openxmlformats.org/officeDocument/2006/relationships/hyperlink" Target="mailto:clemaire@gmail.com" TargetMode="External"/><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fontScale="90000"/>
          </a:bodyPr>
          <a:lstStyle>
            <a:lvl1pPr>
              <a:defRPr sz="4800" spc="-200">
                <a:solidFill>
                  <a:schemeClr val="accent5"/>
                </a:solidFill>
              </a:defRPr>
            </a:lvl1pPr>
          </a:lstStyle>
          <a:p>
            <a:pPr algn="ctr"/>
            <a:r>
              <a:rPr lang="en-US" dirty="0"/>
              <a:t>SQL Server and PowerShell - Better Together</a:t>
            </a:r>
            <a:br>
              <a:rPr lang="en-US" dirty="0"/>
            </a:br>
            <a:r>
              <a:rPr lang="en-US" sz="3600" dirty="0"/>
              <a:t>Building the Modern DBA’s Toolset</a:t>
            </a:r>
            <a:endParaRPr sz="3600" dirty="0"/>
          </a:p>
        </p:txBody>
      </p:sp>
      <p:sp>
        <p:nvSpPr>
          <p:cNvPr id="4" name="Rectangle 3"/>
          <p:cNvSpPr/>
          <p:nvPr/>
        </p:nvSpPr>
        <p:spPr>
          <a:xfrm>
            <a:off x="4250000" y="5138696"/>
            <a:ext cx="3366626" cy="646331"/>
          </a:xfrm>
          <a:prstGeom prst="rect">
            <a:avLst/>
          </a:prstGeom>
        </p:spPr>
        <p:txBody>
          <a:bodyPr wrap="none">
            <a:spAutoFit/>
          </a:bodyPr>
          <a:lstStyle/>
          <a:p>
            <a:pPr algn="ctr"/>
            <a:r>
              <a:rPr lang="en-US" dirty="0"/>
              <a:t>Presented by</a:t>
            </a:r>
          </a:p>
          <a:p>
            <a:pPr algn="ctr"/>
            <a:r>
              <a:rPr lang="en-US" dirty="0"/>
              <a:t>Chrissy LeMaire and Rob Sewell</a:t>
            </a:r>
          </a:p>
        </p:txBody>
      </p:sp>
      <p:pic>
        <p:nvPicPr>
          <p:cNvPr id="1026"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552949" y="2339942"/>
            <a:ext cx="2333359" cy="1986891"/>
          </a:xfrm>
          <a:prstGeom prst="rect">
            <a:avLst/>
          </a:prstGeom>
        </p:spPr>
      </p:pic>
      <p:pic>
        <p:nvPicPr>
          <p:cNvPr id="6" name="Picture 5"/>
          <p:cNvPicPr>
            <a:picLocks noChangeAspect="1"/>
          </p:cNvPicPr>
          <p:nvPr/>
        </p:nvPicPr>
        <p:blipFill>
          <a:blip r:embed="rId5"/>
          <a:stretch>
            <a:fillRect/>
          </a:stretch>
        </p:blipFill>
        <p:spPr>
          <a:xfrm>
            <a:off x="4960416" y="2331542"/>
            <a:ext cx="2197518" cy="1995292"/>
          </a:xfrm>
          <a:prstGeom prst="rect">
            <a:avLst/>
          </a:prstGeom>
        </p:spPr>
      </p:pic>
    </p:spTree>
    <p:extLst>
      <p:ext uri="{BB962C8B-B14F-4D97-AF65-F5344CB8AC3E}">
        <p14:creationId xmlns:p14="http://schemas.microsoft.com/office/powerpoint/2010/main" val="3143263225"/>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266249" y="246551"/>
            <a:ext cx="11883829" cy="946145"/>
          </a:xfrm>
          <a:prstGeom prst="rect">
            <a:avLst/>
          </a:prstGeom>
        </p:spPr>
        <p:txBody>
          <a:bodyPr lIns="0" tIns="0" rIns="0" bIns="0"/>
          <a:lstStyle>
            <a:lvl1pPr>
              <a:defRPr sz="4800" spc="-200">
                <a:solidFill>
                  <a:schemeClr val="accent5"/>
                </a:solidFill>
              </a:defRPr>
            </a:lvl1pPr>
          </a:lstStyle>
          <a:p>
            <a:r>
              <a:rPr lang="en-US" dirty="0"/>
              <a:t>First Release - SQL Server 2008</a:t>
            </a:r>
            <a:endParaRPr dirty="0"/>
          </a:p>
        </p:txBody>
      </p:sp>
      <p:sp>
        <p:nvSpPr>
          <p:cNvPr id="5" name="TextBox 4"/>
          <p:cNvSpPr txBox="1"/>
          <p:nvPr/>
        </p:nvSpPr>
        <p:spPr>
          <a:xfrm>
            <a:off x="3378361" y="1404558"/>
            <a:ext cx="6060866" cy="4117313"/>
          </a:xfrm>
          <a:prstGeom prst="rect">
            <a:avLst/>
          </a:prstGeom>
          <a:noFill/>
        </p:spPr>
        <p:txBody>
          <a:bodyPr wrap="none" rtlCol="0">
            <a:spAutoFit/>
          </a:bodyPr>
          <a:lstStyle/>
          <a:p>
            <a:r>
              <a:rPr lang="en-US" sz="2852" dirty="0"/>
              <a:t>August 2008</a:t>
            </a:r>
          </a:p>
          <a:p>
            <a:r>
              <a:rPr lang="en-US" sz="2852" dirty="0" err="1"/>
              <a:t>Minishell</a:t>
            </a:r>
            <a:r>
              <a:rPr lang="en-US" sz="2852" dirty="0"/>
              <a:t> - SQLPS.exe</a:t>
            </a:r>
          </a:p>
          <a:p>
            <a:r>
              <a:rPr lang="en-US" sz="2852" dirty="0" err="1"/>
              <a:t>Snapin</a:t>
            </a:r>
            <a:r>
              <a:rPr lang="en-US" sz="2852" dirty="0"/>
              <a:t> - SqlServerProviderSnapin100</a:t>
            </a:r>
          </a:p>
          <a:p>
            <a:r>
              <a:rPr lang="en-US" sz="2852" dirty="0"/>
              <a:t>5 commands + Provider</a:t>
            </a:r>
          </a:p>
          <a:p>
            <a:pPr lvl="5"/>
            <a:r>
              <a:rPr lang="en-US" sz="2852" dirty="0"/>
              <a:t>     Invoke-</a:t>
            </a:r>
            <a:r>
              <a:rPr lang="en-US" sz="2852" dirty="0" err="1"/>
              <a:t>SqlCmd</a:t>
            </a:r>
            <a:endParaRPr lang="en-US" sz="2852" dirty="0"/>
          </a:p>
          <a:p>
            <a:pPr lvl="5"/>
            <a:r>
              <a:rPr lang="en-US" sz="2852" dirty="0"/>
              <a:t>     Invoke-</a:t>
            </a:r>
            <a:r>
              <a:rPr lang="en-US" sz="2852" dirty="0" err="1"/>
              <a:t>PolicyEvaluation</a:t>
            </a:r>
            <a:endParaRPr lang="en-US" sz="2852" dirty="0"/>
          </a:p>
          <a:p>
            <a:pPr lvl="5"/>
            <a:r>
              <a:rPr lang="en-US" sz="2852" dirty="0"/>
              <a:t>     Convert-</a:t>
            </a:r>
            <a:r>
              <a:rPr lang="en-US" sz="2852" dirty="0" err="1"/>
              <a:t>UrnToPath</a:t>
            </a:r>
            <a:endParaRPr lang="en-US" sz="2852" dirty="0"/>
          </a:p>
          <a:p>
            <a:pPr lvl="5"/>
            <a:r>
              <a:rPr lang="en-US" sz="2852" dirty="0"/>
              <a:t>     Encode-</a:t>
            </a:r>
            <a:r>
              <a:rPr lang="en-US" sz="2852" dirty="0" err="1"/>
              <a:t>SqlName</a:t>
            </a:r>
            <a:endParaRPr lang="en-US" sz="2852" dirty="0"/>
          </a:p>
          <a:p>
            <a:pPr lvl="5"/>
            <a:r>
              <a:rPr lang="en-US" sz="2852" dirty="0"/>
              <a:t>     Decode-</a:t>
            </a:r>
            <a:r>
              <a:rPr lang="en-US" sz="2852" dirty="0" err="1"/>
              <a:t>SqlName</a:t>
            </a:r>
            <a:endParaRPr lang="en-US" sz="2852" dirty="0"/>
          </a:p>
        </p:txBody>
      </p:sp>
    </p:spTree>
    <p:extLst>
      <p:ext uri="{BB962C8B-B14F-4D97-AF65-F5344CB8AC3E}">
        <p14:creationId xmlns:p14="http://schemas.microsoft.com/office/powerpoint/2010/main" val="17968981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SQLPS.exe</a:t>
            </a:r>
            <a:endParaRPr dirty="0"/>
          </a:p>
        </p:txBody>
      </p:sp>
      <p:pic>
        <p:nvPicPr>
          <p:cNvPr id="4" name="Picture 3"/>
          <p:cNvPicPr>
            <a:picLocks noChangeAspect="1"/>
          </p:cNvPicPr>
          <p:nvPr/>
        </p:nvPicPr>
        <p:blipFill>
          <a:blip r:embed="rId3"/>
          <a:stretch>
            <a:fillRect/>
          </a:stretch>
        </p:blipFill>
        <p:spPr>
          <a:xfrm>
            <a:off x="1991570" y="1528948"/>
            <a:ext cx="8276125" cy="4205100"/>
          </a:xfrm>
          <a:prstGeom prst="rect">
            <a:avLst/>
          </a:prstGeom>
        </p:spPr>
      </p:pic>
    </p:spTree>
    <p:extLst>
      <p:ext uri="{BB962C8B-B14F-4D97-AF65-F5344CB8AC3E}">
        <p14:creationId xmlns:p14="http://schemas.microsoft.com/office/powerpoint/2010/main" val="215367060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258"/>
          <p:cNvSpPr txBox="1">
            <a:spLocks/>
          </p:cNvSpPr>
          <p:nvPr/>
        </p:nvSpPr>
        <p:spPr>
          <a:xfrm>
            <a:off x="278941" y="270320"/>
            <a:ext cx="12103900" cy="963666"/>
          </a:xfrm>
          <a:prstGeom prst="rect">
            <a:avLst/>
          </a:prstGeom>
        </p:spPr>
        <p:txBody>
          <a:bodyPr lIns="0" tIns="0" rIns="0" bIns="0"/>
          <a:lstStyle>
            <a:lvl1pPr algn="l" defTabSz="914400" rtl="0" eaLnBrk="1" latinLnBrk="0" hangingPunct="1">
              <a:lnSpc>
                <a:spcPct val="90000"/>
              </a:lnSpc>
              <a:spcBef>
                <a:spcPct val="0"/>
              </a:spcBef>
              <a:buNone/>
              <a:defRPr sz="4800" kern="1200" spc="-200">
                <a:solidFill>
                  <a:schemeClr val="accent5"/>
                </a:solidFill>
                <a:latin typeface="+mj-lt"/>
                <a:ea typeface="+mj-ea"/>
                <a:cs typeface="+mj-cs"/>
              </a:defRPr>
            </a:lvl1pPr>
          </a:lstStyle>
          <a:p>
            <a:endParaRPr lang="en-US" sz="4889" dirty="0">
              <a:solidFill>
                <a:schemeClr val="tx1">
                  <a:lumMod val="75000"/>
                  <a:lumOff val="25000"/>
                </a:schemeClr>
              </a:solidFill>
            </a:endParaRPr>
          </a:p>
        </p:txBody>
      </p:sp>
      <p:sp>
        <p:nvSpPr>
          <p:cNvPr id="3" name="Title 2"/>
          <p:cNvSpPr>
            <a:spLocks noGrp="1"/>
          </p:cNvSpPr>
          <p:nvPr>
            <p:ph type="title"/>
          </p:nvPr>
        </p:nvSpPr>
        <p:spPr/>
        <p:txBody>
          <a:bodyPr/>
          <a:lstStyle/>
          <a:p>
            <a:r>
              <a:rPr lang="en-US" dirty="0"/>
              <a:t>Second Release - SQL Server 2012</a:t>
            </a:r>
          </a:p>
        </p:txBody>
      </p:sp>
      <p:sp>
        <p:nvSpPr>
          <p:cNvPr id="6" name="Content Placeholder 5"/>
          <p:cNvSpPr>
            <a:spLocks noGrp="1"/>
          </p:cNvSpPr>
          <p:nvPr>
            <p:ph sz="half" idx="4294967295"/>
          </p:nvPr>
        </p:nvSpPr>
        <p:spPr>
          <a:xfrm>
            <a:off x="300448" y="1689100"/>
            <a:ext cx="5813425" cy="4432300"/>
          </a:xfrm>
        </p:spPr>
        <p:txBody>
          <a:bodyPr/>
          <a:lstStyle/>
          <a:p>
            <a:r>
              <a:rPr lang="en-US" dirty="0">
                <a:solidFill>
                  <a:schemeClr val="bg2"/>
                </a:solidFill>
              </a:rPr>
              <a:t>April 2012 </a:t>
            </a:r>
          </a:p>
          <a:p>
            <a:r>
              <a:rPr lang="en-US" dirty="0">
                <a:solidFill>
                  <a:schemeClr val="bg2"/>
                </a:solidFill>
              </a:rPr>
              <a:t>Module called SQLPS</a:t>
            </a:r>
          </a:p>
          <a:p>
            <a:r>
              <a:rPr lang="en-US" dirty="0">
                <a:solidFill>
                  <a:schemeClr val="bg2"/>
                </a:solidFill>
              </a:rPr>
              <a:t>33 total commands (28 new)</a:t>
            </a:r>
          </a:p>
          <a:p>
            <a:pPr marL="465658" lvl="1" indent="0">
              <a:buNone/>
            </a:pPr>
            <a:r>
              <a:rPr lang="en-US" sz="2852" dirty="0">
                <a:solidFill>
                  <a:schemeClr val="bg2"/>
                </a:solidFill>
              </a:rPr>
              <a:t>22 Availability Group commands</a:t>
            </a:r>
          </a:p>
          <a:p>
            <a:pPr marL="465658" lvl="1" indent="0">
              <a:buNone/>
            </a:pPr>
            <a:r>
              <a:rPr lang="en-US" sz="2852" dirty="0">
                <a:solidFill>
                  <a:schemeClr val="bg2"/>
                </a:solidFill>
              </a:rPr>
              <a:t>4 SQL Credential commands</a:t>
            </a:r>
          </a:p>
          <a:p>
            <a:pPr marL="465658" lvl="1" indent="0">
              <a:buNone/>
            </a:pPr>
            <a:r>
              <a:rPr lang="en-US" sz="2852" dirty="0">
                <a:solidFill>
                  <a:schemeClr val="bg2"/>
                </a:solidFill>
              </a:rPr>
              <a:t>2 Backup Restore Commands</a:t>
            </a:r>
          </a:p>
          <a:p>
            <a:endParaRPr lang="en-US" dirty="0">
              <a:solidFill>
                <a:schemeClr val="bg2"/>
              </a:solidFill>
            </a:endParaRPr>
          </a:p>
        </p:txBody>
      </p:sp>
      <p:sp>
        <p:nvSpPr>
          <p:cNvPr id="7" name="Content Placeholder 6"/>
          <p:cNvSpPr>
            <a:spLocks noGrp="1"/>
          </p:cNvSpPr>
          <p:nvPr>
            <p:ph sz="half" idx="4294967295"/>
          </p:nvPr>
        </p:nvSpPr>
        <p:spPr>
          <a:xfrm>
            <a:off x="6701247" y="1651000"/>
            <a:ext cx="5732054" cy="4432300"/>
          </a:xfrm>
        </p:spPr>
        <p:txBody>
          <a:bodyPr>
            <a:normAutofit/>
          </a:bodyPr>
          <a:lstStyle/>
          <a:p>
            <a:pPr marL="0" indent="0">
              <a:buNone/>
            </a:pPr>
            <a:r>
              <a:rPr lang="en-US" dirty="0">
                <a:solidFill>
                  <a:schemeClr val="bg2"/>
                </a:solidFill>
              </a:rPr>
              <a:t>New areas in the SQL Server Provider</a:t>
            </a:r>
            <a:r>
              <a:rPr lang="en-US" sz="2037" dirty="0">
                <a:solidFill>
                  <a:schemeClr val="bg2"/>
                </a:solidFill>
              </a:rPr>
              <a:t/>
            </a:r>
            <a:br>
              <a:rPr lang="en-US" sz="2037" dirty="0">
                <a:solidFill>
                  <a:schemeClr val="bg2"/>
                </a:solidFill>
              </a:rPr>
            </a:br>
            <a:r>
              <a:rPr lang="en-US" sz="2037" dirty="0">
                <a:solidFill>
                  <a:schemeClr val="bg2"/>
                </a:solidFill>
              </a:rPr>
              <a:t/>
            </a:r>
            <a:br>
              <a:rPr lang="en-US" sz="2037" dirty="0">
                <a:solidFill>
                  <a:schemeClr val="bg2"/>
                </a:solidFill>
              </a:rPr>
            </a:br>
            <a:r>
              <a:rPr lang="en-US" sz="2037" dirty="0">
                <a:solidFill>
                  <a:schemeClr val="bg2"/>
                </a:solidFill>
              </a:rPr>
              <a:t>PS SQLSERVER:\&gt;</a:t>
            </a:r>
            <a:br>
              <a:rPr lang="en-US" sz="2037" dirty="0">
                <a:solidFill>
                  <a:schemeClr val="bg2"/>
                </a:solidFill>
              </a:rPr>
            </a:br>
            <a:r>
              <a:rPr lang="en-US" sz="2037" dirty="0">
                <a:solidFill>
                  <a:schemeClr val="bg2"/>
                </a:solidFill>
              </a:rPr>
              <a:t>———–</a:t>
            </a:r>
            <a:br>
              <a:rPr lang="en-US" sz="2037" dirty="0">
                <a:solidFill>
                  <a:schemeClr val="bg2"/>
                </a:solidFill>
              </a:rPr>
            </a:br>
            <a:r>
              <a:rPr lang="en-US" sz="2037" dirty="0">
                <a:solidFill>
                  <a:schemeClr val="bg2"/>
                </a:solidFill>
              </a:rPr>
              <a:t>SQL</a:t>
            </a:r>
            <a:br>
              <a:rPr lang="en-US" sz="2037" dirty="0">
                <a:solidFill>
                  <a:schemeClr val="bg2"/>
                </a:solidFill>
              </a:rPr>
            </a:br>
            <a:r>
              <a:rPr lang="en-US" sz="2037" dirty="0" err="1">
                <a:solidFill>
                  <a:schemeClr val="bg2"/>
                </a:solidFill>
              </a:rPr>
              <a:t>SQLPolicy</a:t>
            </a:r>
            <a:r>
              <a:rPr lang="en-US" sz="2037" dirty="0">
                <a:solidFill>
                  <a:schemeClr val="bg2"/>
                </a:solidFill>
              </a:rPr>
              <a:t/>
            </a:r>
            <a:br>
              <a:rPr lang="en-US" sz="2037" dirty="0">
                <a:solidFill>
                  <a:schemeClr val="bg2"/>
                </a:solidFill>
              </a:rPr>
            </a:br>
            <a:r>
              <a:rPr lang="en-US" sz="2037" dirty="0" err="1">
                <a:solidFill>
                  <a:schemeClr val="bg2"/>
                </a:solidFill>
              </a:rPr>
              <a:t>SQLRegistration</a:t>
            </a:r>
            <a:r>
              <a:rPr lang="en-US" sz="2037" dirty="0">
                <a:solidFill>
                  <a:schemeClr val="bg2"/>
                </a:solidFill>
              </a:rPr>
              <a:t/>
            </a:r>
            <a:br>
              <a:rPr lang="en-US" sz="2037" dirty="0">
                <a:solidFill>
                  <a:schemeClr val="bg2"/>
                </a:solidFill>
              </a:rPr>
            </a:br>
            <a:r>
              <a:rPr lang="en-US" sz="2037" dirty="0" err="1">
                <a:solidFill>
                  <a:schemeClr val="bg2"/>
                </a:solidFill>
              </a:rPr>
              <a:t>DataCollection</a:t>
            </a:r>
            <a:r>
              <a:rPr lang="en-US" sz="2037" dirty="0">
                <a:solidFill>
                  <a:schemeClr val="bg2"/>
                </a:solidFill>
              </a:rPr>
              <a:t/>
            </a:r>
            <a:br>
              <a:rPr lang="en-US" sz="2037" dirty="0">
                <a:solidFill>
                  <a:schemeClr val="bg2"/>
                </a:solidFill>
              </a:rPr>
            </a:br>
            <a:r>
              <a:rPr lang="en-US" sz="2037" b="1" dirty="0">
                <a:solidFill>
                  <a:schemeClr val="bg2"/>
                </a:solidFill>
              </a:rPr>
              <a:t>XEvent</a:t>
            </a:r>
            <a:r>
              <a:rPr lang="en-US" sz="2037" dirty="0">
                <a:solidFill>
                  <a:schemeClr val="bg2"/>
                </a:solidFill>
              </a:rPr>
              <a:t/>
            </a:r>
            <a:br>
              <a:rPr lang="en-US" sz="2037" dirty="0">
                <a:solidFill>
                  <a:schemeClr val="bg2"/>
                </a:solidFill>
              </a:rPr>
            </a:br>
            <a:r>
              <a:rPr lang="en-US" sz="2037" dirty="0">
                <a:solidFill>
                  <a:schemeClr val="bg2"/>
                </a:solidFill>
              </a:rPr>
              <a:t>Utility</a:t>
            </a:r>
            <a:br>
              <a:rPr lang="en-US" sz="2037" dirty="0">
                <a:solidFill>
                  <a:schemeClr val="bg2"/>
                </a:solidFill>
              </a:rPr>
            </a:br>
            <a:r>
              <a:rPr lang="en-US" sz="2037" dirty="0">
                <a:solidFill>
                  <a:schemeClr val="bg2"/>
                </a:solidFill>
              </a:rPr>
              <a:t>DAC</a:t>
            </a:r>
            <a:br>
              <a:rPr lang="en-US" sz="2037" dirty="0">
                <a:solidFill>
                  <a:schemeClr val="bg2"/>
                </a:solidFill>
              </a:rPr>
            </a:br>
            <a:r>
              <a:rPr lang="en-US" sz="2037" b="1" dirty="0" err="1">
                <a:solidFill>
                  <a:schemeClr val="bg2"/>
                </a:solidFill>
              </a:rPr>
              <a:t>IntegrationServices</a:t>
            </a:r>
            <a:r>
              <a:rPr lang="en-US" sz="2037" dirty="0">
                <a:solidFill>
                  <a:schemeClr val="bg2"/>
                </a:solidFill>
              </a:rPr>
              <a:t/>
            </a:r>
            <a:br>
              <a:rPr lang="en-US" sz="2037" dirty="0">
                <a:solidFill>
                  <a:schemeClr val="bg2"/>
                </a:solidFill>
              </a:rPr>
            </a:br>
            <a:r>
              <a:rPr lang="en-US" sz="2037" b="1" dirty="0">
                <a:solidFill>
                  <a:schemeClr val="bg2"/>
                </a:solidFill>
              </a:rPr>
              <a:t>SQLAS</a:t>
            </a:r>
            <a:endParaRPr lang="en-US" sz="2037" dirty="0">
              <a:solidFill>
                <a:schemeClr val="bg2"/>
              </a:solidFill>
            </a:endParaRPr>
          </a:p>
        </p:txBody>
      </p:sp>
    </p:spTree>
    <p:extLst>
      <p:ext uri="{BB962C8B-B14F-4D97-AF65-F5344CB8AC3E}">
        <p14:creationId xmlns:p14="http://schemas.microsoft.com/office/powerpoint/2010/main" val="25567863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Tree>
    <p:extLst>
      <p:ext uri="{BB962C8B-B14F-4D97-AF65-F5344CB8AC3E}">
        <p14:creationId xmlns:p14="http://schemas.microsoft.com/office/powerpoint/2010/main" val="39592154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41616" y="1775953"/>
            <a:ext cx="7169633" cy="2776223"/>
          </a:xfrm>
          <a:prstGeom prst="rect">
            <a:avLst/>
          </a:prstGeom>
        </p:spPr>
        <p:txBody>
          <a:bodyPr wrap="square">
            <a:spAutoFit/>
          </a:bodyPr>
          <a:lstStyle/>
          <a:p>
            <a:r>
              <a:rPr lang="en-US" sz="2852" dirty="0"/>
              <a:t>April 2014</a:t>
            </a:r>
          </a:p>
          <a:p>
            <a:r>
              <a:rPr lang="en-US" sz="2852" dirty="0"/>
              <a:t>45 total commands (12 new)</a:t>
            </a:r>
          </a:p>
          <a:p>
            <a:pPr lvl="1"/>
            <a:r>
              <a:rPr lang="en-US" sz="2852" dirty="0"/>
              <a:t>Firewall commands</a:t>
            </a:r>
          </a:p>
          <a:p>
            <a:pPr lvl="1"/>
            <a:r>
              <a:rPr lang="en-US" sz="2852" dirty="0"/>
              <a:t>4 Get commands (Database, Instance)</a:t>
            </a:r>
          </a:p>
          <a:p>
            <a:pPr lvl="1"/>
            <a:r>
              <a:rPr lang="en-US" sz="2852" dirty="0"/>
              <a:t>3 Set Commands</a:t>
            </a:r>
          </a:p>
          <a:p>
            <a:pPr lvl="1"/>
            <a:r>
              <a:rPr lang="en-US" sz="2852" dirty="0"/>
              <a:t>Start/Stop SQL instance</a:t>
            </a:r>
          </a:p>
        </p:txBody>
      </p:sp>
      <p:sp>
        <p:nvSpPr>
          <p:cNvPr id="4" name="Title 3"/>
          <p:cNvSpPr>
            <a:spLocks noGrp="1"/>
          </p:cNvSpPr>
          <p:nvPr>
            <p:ph type="title"/>
          </p:nvPr>
        </p:nvSpPr>
        <p:spPr/>
        <p:txBody>
          <a:bodyPr/>
          <a:lstStyle/>
          <a:p>
            <a:r>
              <a:rPr lang="en-US" dirty="0"/>
              <a:t>Third Release - SQL Server 2014</a:t>
            </a:r>
          </a:p>
        </p:txBody>
      </p:sp>
    </p:spTree>
    <p:extLst>
      <p:ext uri="{BB962C8B-B14F-4D97-AF65-F5344CB8AC3E}">
        <p14:creationId xmlns:p14="http://schemas.microsoft.com/office/powerpoint/2010/main" val="29162079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Tree>
    <p:extLst>
      <p:ext uri="{BB962C8B-B14F-4D97-AF65-F5344CB8AC3E}">
        <p14:creationId xmlns:p14="http://schemas.microsoft.com/office/powerpoint/2010/main" val="17069666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48879" y="1769410"/>
            <a:ext cx="7266320" cy="4117313"/>
          </a:xfrm>
          <a:prstGeom prst="rect">
            <a:avLst/>
          </a:prstGeom>
        </p:spPr>
        <p:txBody>
          <a:bodyPr wrap="square">
            <a:spAutoFit/>
          </a:bodyPr>
          <a:lstStyle/>
          <a:p>
            <a:pPr marL="523865" indent="-523865">
              <a:buFont typeface="+mj-lt"/>
              <a:buAutoNum type="arabicPeriod"/>
            </a:pPr>
            <a:r>
              <a:rPr lang="en-US" sz="2852" dirty="0"/>
              <a:t>Tab-completion didn’t work</a:t>
            </a:r>
          </a:p>
          <a:p>
            <a:pPr marL="523865" indent="-523865">
              <a:buFont typeface="+mj-lt"/>
              <a:buAutoNum type="arabicPeriod"/>
            </a:pPr>
            <a:r>
              <a:rPr lang="en-US" sz="2852" dirty="0"/>
              <a:t>Invoke-</a:t>
            </a:r>
            <a:r>
              <a:rPr lang="en-US" sz="2852" dirty="0" err="1"/>
              <a:t>SqlCmd</a:t>
            </a:r>
            <a:r>
              <a:rPr lang="en-US" sz="2852" dirty="0"/>
              <a:t> was buggy</a:t>
            </a:r>
          </a:p>
          <a:p>
            <a:pPr marL="523865" indent="-523865">
              <a:buFont typeface="+mj-lt"/>
              <a:buAutoNum type="arabicPeriod"/>
            </a:pPr>
            <a:r>
              <a:rPr lang="en-US" sz="2852" dirty="0"/>
              <a:t>-</a:t>
            </a:r>
            <a:r>
              <a:rPr lang="en-US" sz="2852" dirty="0" err="1"/>
              <a:t>WhatIf</a:t>
            </a:r>
            <a:r>
              <a:rPr lang="en-US" sz="2852" dirty="0"/>
              <a:t> actually performed commands</a:t>
            </a:r>
          </a:p>
          <a:p>
            <a:pPr marL="523865" indent="-523865">
              <a:buFont typeface="+mj-lt"/>
              <a:buAutoNum type="arabicPeriod"/>
            </a:pPr>
            <a:r>
              <a:rPr lang="en-US" sz="2852" dirty="0"/>
              <a:t>SQLPS was slow to load</a:t>
            </a:r>
          </a:p>
          <a:p>
            <a:pPr marL="523865" indent="-523865">
              <a:buFont typeface="+mj-lt"/>
              <a:buAutoNum type="arabicPeriod"/>
            </a:pPr>
            <a:r>
              <a:rPr lang="en-US" sz="2852" dirty="0"/>
              <a:t>SQLPS changed the directory unexpectedly</a:t>
            </a:r>
          </a:p>
          <a:p>
            <a:pPr marL="523865" indent="-523865">
              <a:buFont typeface="+mj-lt"/>
              <a:buAutoNum type="arabicPeriod"/>
            </a:pPr>
            <a:r>
              <a:rPr lang="en-US" sz="2852" dirty="0"/>
              <a:t>SQLPS used unapproved verbs</a:t>
            </a:r>
          </a:p>
          <a:p>
            <a:pPr marL="523865" indent="-523865">
              <a:buFont typeface="+mj-lt"/>
              <a:buAutoNum type="arabicPeriod"/>
            </a:pPr>
            <a:r>
              <a:rPr lang="en-US" sz="2852" dirty="0"/>
              <a:t>Other platforms offered 700+ cmdlets</a:t>
            </a:r>
          </a:p>
          <a:p>
            <a:pPr marL="523865" indent="-523865">
              <a:buFont typeface="+mj-lt"/>
              <a:buAutoNum type="arabicPeriod"/>
            </a:pPr>
            <a:endParaRPr lang="en-US" sz="2852" dirty="0"/>
          </a:p>
        </p:txBody>
      </p:sp>
      <p:sp>
        <p:nvSpPr>
          <p:cNvPr id="4" name="Title 3"/>
          <p:cNvSpPr>
            <a:spLocks noGrp="1"/>
          </p:cNvSpPr>
          <p:nvPr>
            <p:ph type="title"/>
          </p:nvPr>
        </p:nvSpPr>
        <p:spPr/>
        <p:txBody>
          <a:bodyPr/>
          <a:lstStyle/>
          <a:p>
            <a:r>
              <a:rPr lang="en-US" dirty="0"/>
              <a:t>Issues persisted</a:t>
            </a:r>
          </a:p>
        </p:txBody>
      </p:sp>
    </p:spTree>
    <p:extLst>
      <p:ext uri="{BB962C8B-B14F-4D97-AF65-F5344CB8AC3E}">
        <p14:creationId xmlns:p14="http://schemas.microsoft.com/office/powerpoint/2010/main" val="30268356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fficial crying emot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823" y="1591253"/>
            <a:ext cx="1538334" cy="15383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ngry emoticon whats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493" y="2088127"/>
            <a:ext cx="1829381" cy="18293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pix.iemoji.com/images/emoji/apple/ios-9/256/pensive-fa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5640" y="1536947"/>
            <a:ext cx="999141" cy="9991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pix.iemoji.com/images/emoji/apple/ios-9/256/weary-f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558" y="4700516"/>
            <a:ext cx="1287528" cy="12875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pix.iemoji.com/images/emoji/apple/ios-9/256/anguished-f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042" y="3115348"/>
            <a:ext cx="1166207" cy="11662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pix.iemoji.com/images/emoji/apple/ios-9/256/unamused-f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765" y="3830211"/>
            <a:ext cx="1857685" cy="18576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pix.iemoji.com/images/emoji/apple/ios-9/256/persevering-fa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7678" y="4486091"/>
            <a:ext cx="1716380" cy="17163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The SQL Community wasn’t happy with the module</a:t>
            </a:r>
          </a:p>
        </p:txBody>
      </p:sp>
    </p:spTree>
    <p:extLst>
      <p:ext uri="{BB962C8B-B14F-4D97-AF65-F5344CB8AC3E}">
        <p14:creationId xmlns:p14="http://schemas.microsoft.com/office/powerpoint/2010/main" val="1801039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8099" y="1222068"/>
            <a:ext cx="7266320" cy="4832092"/>
          </a:xfrm>
          <a:prstGeom prst="rect">
            <a:avLst/>
          </a:prstGeom>
        </p:spPr>
        <p:txBody>
          <a:bodyPr wrap="square">
            <a:spAutoFit/>
          </a:bodyPr>
          <a:lstStyle/>
          <a:p>
            <a:pPr marL="523865" indent="-523865">
              <a:buFont typeface="+mj-lt"/>
              <a:buAutoNum type="arabicPeriod"/>
            </a:pPr>
            <a:r>
              <a:rPr lang="en-US" sz="2200" dirty="0" err="1"/>
              <a:t>PowerSSAS</a:t>
            </a:r>
            <a:r>
              <a:rPr lang="en-US" sz="2200" dirty="0"/>
              <a:t> - 2007</a:t>
            </a:r>
          </a:p>
          <a:p>
            <a:pPr marL="523865" indent="-523865">
              <a:buFont typeface="+mj-lt"/>
              <a:buAutoNum type="arabicPeriod"/>
            </a:pPr>
            <a:r>
              <a:rPr lang="en-US" sz="2200" dirty="0"/>
              <a:t>SQLPSX - 2008</a:t>
            </a:r>
          </a:p>
          <a:p>
            <a:pPr marL="989524" lvl="1" indent="-523865">
              <a:buFont typeface="Arial" panose="020B0604020202020204" pitchFamily="34" charset="0"/>
              <a:buChar char="•"/>
            </a:pPr>
            <a:r>
              <a:rPr lang="en-US" sz="2200" dirty="0"/>
              <a:t>Get-</a:t>
            </a:r>
            <a:r>
              <a:rPr lang="en-US" sz="2200" dirty="0" err="1"/>
              <a:t>SqlServer</a:t>
            </a:r>
            <a:endParaRPr lang="en-US" sz="2200" dirty="0"/>
          </a:p>
          <a:p>
            <a:pPr marL="989524" lvl="1" indent="-523865">
              <a:buFont typeface="Arial" panose="020B0604020202020204" pitchFamily="34" charset="0"/>
              <a:buChar char="•"/>
            </a:pPr>
            <a:r>
              <a:rPr lang="en-US" sz="2200" dirty="0"/>
              <a:t>Get-</a:t>
            </a:r>
            <a:r>
              <a:rPr lang="en-US" sz="2200" dirty="0" err="1"/>
              <a:t>SqlDatabase</a:t>
            </a:r>
            <a:endParaRPr lang="en-US" sz="2200" dirty="0"/>
          </a:p>
          <a:p>
            <a:pPr marL="989524" lvl="1" indent="-523865">
              <a:buFont typeface="Arial" panose="020B0604020202020204" pitchFamily="34" charset="0"/>
              <a:buChar char="•"/>
            </a:pPr>
            <a:r>
              <a:rPr lang="en-US" sz="2200" dirty="0"/>
              <a:t>Get-</a:t>
            </a:r>
            <a:r>
              <a:rPr lang="en-US" sz="2200" dirty="0" err="1"/>
              <a:t>SqlLogin</a:t>
            </a:r>
            <a:endParaRPr lang="en-US" sz="2200" dirty="0"/>
          </a:p>
          <a:p>
            <a:pPr marL="989524" lvl="1" indent="-523865">
              <a:buFont typeface="Arial" panose="020B0604020202020204" pitchFamily="34" charset="0"/>
              <a:buChar char="•"/>
            </a:pPr>
            <a:r>
              <a:rPr lang="en-US" sz="2200" dirty="0"/>
              <a:t>Get-</a:t>
            </a:r>
            <a:r>
              <a:rPr lang="en-US" sz="2200" dirty="0" err="1"/>
              <a:t>SqlServerRole</a:t>
            </a:r>
            <a:endParaRPr lang="en-US" sz="2200" dirty="0"/>
          </a:p>
          <a:p>
            <a:pPr marL="989524" lvl="1" indent="-523865">
              <a:buFont typeface="Arial" panose="020B0604020202020204" pitchFamily="34" charset="0"/>
              <a:buChar char="•"/>
            </a:pPr>
            <a:r>
              <a:rPr lang="en-US" sz="2200" dirty="0"/>
              <a:t>75+ additional commands</a:t>
            </a:r>
          </a:p>
          <a:p>
            <a:pPr marL="523865" indent="-523865">
              <a:buFont typeface="+mj-lt"/>
              <a:buAutoNum type="arabicPeriod"/>
            </a:pPr>
            <a:r>
              <a:rPr lang="en-US" sz="2200" dirty="0"/>
              <a:t>SSRS PowerShell Provider - 2009</a:t>
            </a:r>
          </a:p>
          <a:p>
            <a:pPr marL="523865" indent="-523865">
              <a:buFont typeface="+mj-lt"/>
              <a:buAutoNum type="arabicPeriod"/>
            </a:pPr>
            <a:r>
              <a:rPr lang="en-US" sz="2200" dirty="0"/>
              <a:t>SPADE  - 2011</a:t>
            </a:r>
          </a:p>
          <a:p>
            <a:pPr marL="989524" lvl="1" indent="-523865">
              <a:buFont typeface="Arial" panose="020B0604020202020204" pitchFamily="34" charset="0"/>
              <a:buChar char="•"/>
            </a:pPr>
            <a:r>
              <a:rPr lang="en-US" sz="2200" dirty="0"/>
              <a:t>Automated Installation Engine</a:t>
            </a:r>
          </a:p>
          <a:p>
            <a:pPr marL="523865" indent="-523865">
              <a:buFont typeface="+mj-lt"/>
              <a:buAutoNum type="arabicPeriod"/>
            </a:pPr>
            <a:r>
              <a:rPr lang="en-US" sz="2200" dirty="0" err="1"/>
              <a:t>dbatools</a:t>
            </a:r>
            <a:r>
              <a:rPr lang="en-US" sz="2200" dirty="0"/>
              <a:t> </a:t>
            </a:r>
            <a:r>
              <a:rPr lang="en-US" sz="2200"/>
              <a:t>- </a:t>
            </a:r>
            <a:r>
              <a:rPr lang="en-US" sz="2200" smtClean="0"/>
              <a:t>2014</a:t>
            </a:r>
            <a:endParaRPr lang="en-US" sz="2200" dirty="0"/>
          </a:p>
          <a:p>
            <a:pPr marL="989524" lvl="1" indent="-523865">
              <a:buFont typeface="Arial" panose="020B0604020202020204" pitchFamily="34" charset="0"/>
              <a:buChar char="•"/>
            </a:pPr>
            <a:r>
              <a:rPr lang="en-US" sz="2200" dirty="0"/>
              <a:t>Migrations &amp; Best Practices</a:t>
            </a:r>
          </a:p>
          <a:p>
            <a:pPr marL="523865" indent="-523865">
              <a:buFont typeface="+mj-lt"/>
              <a:buAutoNum type="arabicPeriod"/>
            </a:pPr>
            <a:r>
              <a:rPr lang="en-US" sz="2200" dirty="0" err="1"/>
              <a:t>dbareports</a:t>
            </a:r>
            <a:r>
              <a:rPr lang="en-US" sz="2200" dirty="0"/>
              <a:t> - 2016</a:t>
            </a:r>
          </a:p>
          <a:p>
            <a:pPr marL="989524" lvl="1" indent="-523865">
              <a:buFont typeface="Arial" panose="020B0604020202020204" pitchFamily="34" charset="0"/>
              <a:buChar char="•"/>
            </a:pPr>
            <a:r>
              <a:rPr lang="en-US" sz="2200" dirty="0"/>
              <a:t>Reporting</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617" y="2439305"/>
            <a:ext cx="3792063" cy="126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676" y="1222068"/>
            <a:ext cx="4847945" cy="821686"/>
          </a:xfrm>
          <a:prstGeom prst="rect">
            <a:avLst/>
          </a:prstGeom>
        </p:spPr>
      </p:pic>
      <p:pic>
        <p:nvPicPr>
          <p:cNvPr id="2" name="Picture 1"/>
          <p:cNvPicPr>
            <a:picLocks noChangeAspect="1"/>
          </p:cNvPicPr>
          <p:nvPr/>
        </p:nvPicPr>
        <p:blipFill>
          <a:blip r:embed="rId5"/>
          <a:stretch>
            <a:fillRect/>
          </a:stretch>
        </p:blipFill>
        <p:spPr>
          <a:xfrm>
            <a:off x="7510617" y="3956912"/>
            <a:ext cx="3881511" cy="791829"/>
          </a:xfrm>
          <a:prstGeom prst="rect">
            <a:avLst/>
          </a:prstGeom>
        </p:spPr>
      </p:pic>
      <p:sp>
        <p:nvSpPr>
          <p:cNvPr id="4" name="Title 3"/>
          <p:cNvSpPr>
            <a:spLocks noGrp="1"/>
          </p:cNvSpPr>
          <p:nvPr>
            <p:ph type="title"/>
          </p:nvPr>
        </p:nvSpPr>
        <p:spPr/>
        <p:txBody>
          <a:bodyPr/>
          <a:lstStyle/>
          <a:p>
            <a:r>
              <a:rPr lang="en-US" dirty="0"/>
              <a:t>Community Response</a:t>
            </a:r>
          </a:p>
        </p:txBody>
      </p:sp>
      <p:pic>
        <p:nvPicPr>
          <p:cNvPr id="10" name="Picture 9"/>
          <p:cNvPicPr>
            <a:picLocks noChangeAspect="1"/>
          </p:cNvPicPr>
          <p:nvPr/>
        </p:nvPicPr>
        <p:blipFill>
          <a:blip r:embed="rId6"/>
          <a:stretch>
            <a:fillRect/>
          </a:stretch>
        </p:blipFill>
        <p:spPr>
          <a:xfrm>
            <a:off x="7510617" y="5054580"/>
            <a:ext cx="4391638" cy="790685"/>
          </a:xfrm>
          <a:prstGeom prst="rect">
            <a:avLst/>
          </a:prstGeom>
        </p:spPr>
      </p:pic>
    </p:spTree>
    <p:extLst>
      <p:ext uri="{BB962C8B-B14F-4D97-AF65-F5344CB8AC3E}">
        <p14:creationId xmlns:p14="http://schemas.microsoft.com/office/powerpoint/2010/main" val="16434529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332" y="1510422"/>
            <a:ext cx="2292258" cy="22922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21" y="4358289"/>
            <a:ext cx="1552222" cy="155222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9028" y="4287094"/>
            <a:ext cx="1676636" cy="167663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2016 has been an amazing year!</a:t>
            </a:r>
          </a:p>
        </p:txBody>
      </p:sp>
    </p:spTree>
    <p:extLst>
      <p:ext uri="{BB962C8B-B14F-4D97-AF65-F5344CB8AC3E}">
        <p14:creationId xmlns:p14="http://schemas.microsoft.com/office/powerpoint/2010/main" val="6698902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Slides and Code</a:t>
            </a:r>
            <a:endParaRPr dirty="0"/>
          </a:p>
        </p:txBody>
      </p:sp>
      <p:sp>
        <p:nvSpPr>
          <p:cNvPr id="13" name="Rectangle 12"/>
          <p:cNvSpPr/>
          <p:nvPr/>
        </p:nvSpPr>
        <p:spPr>
          <a:xfrm>
            <a:off x="1954626" y="3210517"/>
            <a:ext cx="3509319" cy="523220"/>
          </a:xfrm>
          <a:prstGeom prst="rect">
            <a:avLst/>
          </a:prstGeom>
        </p:spPr>
        <p:txBody>
          <a:bodyPr wrap="square">
            <a:spAutoFit/>
          </a:bodyPr>
          <a:lstStyle/>
          <a:p>
            <a:pPr algn="ctr"/>
            <a:r>
              <a:rPr lang="en-US" sz="2800" dirty="0">
                <a:solidFill>
                  <a:schemeClr val="accent1">
                    <a:lumMod val="75000"/>
                  </a:schemeClr>
                </a:solidFill>
              </a:rPr>
              <a:t>sqlps.io/</a:t>
            </a:r>
            <a:r>
              <a:rPr lang="en-US" sz="2800" dirty="0" err="1">
                <a:solidFill>
                  <a:schemeClr val="accent1">
                    <a:lumMod val="75000"/>
                  </a:schemeClr>
                </a:solidFill>
              </a:rPr>
              <a:t>preconslides</a:t>
            </a:r>
            <a:endParaRPr lang="en-US" sz="2800" dirty="0">
              <a:solidFill>
                <a:schemeClr val="accent1">
                  <a:lumMod val="75000"/>
                </a:schemeClr>
              </a:solidFill>
            </a:endParaRPr>
          </a:p>
        </p:txBody>
      </p:sp>
      <p:sp>
        <p:nvSpPr>
          <p:cNvPr id="14" name="Rectangle 13"/>
          <p:cNvSpPr/>
          <p:nvPr/>
        </p:nvSpPr>
        <p:spPr>
          <a:xfrm>
            <a:off x="2986171" y="2183369"/>
            <a:ext cx="1446230" cy="707886"/>
          </a:xfrm>
          <a:prstGeom prst="rect">
            <a:avLst/>
          </a:prstGeom>
        </p:spPr>
        <p:txBody>
          <a:bodyPr wrap="none">
            <a:spAutoFit/>
          </a:bodyPr>
          <a:lstStyle/>
          <a:p>
            <a:r>
              <a:rPr lang="en-US" sz="4000" dirty="0"/>
              <a:t>Slides</a:t>
            </a:r>
          </a:p>
        </p:txBody>
      </p:sp>
      <p:sp>
        <p:nvSpPr>
          <p:cNvPr id="15" name="Rectangle 14"/>
          <p:cNvSpPr/>
          <p:nvPr/>
        </p:nvSpPr>
        <p:spPr>
          <a:xfrm>
            <a:off x="6705375" y="3210517"/>
            <a:ext cx="3509319" cy="523220"/>
          </a:xfrm>
          <a:prstGeom prst="rect">
            <a:avLst/>
          </a:prstGeom>
        </p:spPr>
        <p:txBody>
          <a:bodyPr wrap="square">
            <a:spAutoFit/>
          </a:bodyPr>
          <a:lstStyle/>
          <a:p>
            <a:pPr algn="ctr"/>
            <a:r>
              <a:rPr lang="en-US" sz="2800" dirty="0">
                <a:solidFill>
                  <a:schemeClr val="accent1">
                    <a:lumMod val="75000"/>
                  </a:schemeClr>
                </a:solidFill>
              </a:rPr>
              <a:t>sqlps.io/</a:t>
            </a:r>
            <a:r>
              <a:rPr lang="en-US" sz="2800" dirty="0" err="1">
                <a:solidFill>
                  <a:schemeClr val="accent1">
                    <a:lumMod val="75000"/>
                  </a:schemeClr>
                </a:solidFill>
              </a:rPr>
              <a:t>preconcode</a:t>
            </a:r>
            <a:endParaRPr lang="en-US" sz="2800" dirty="0">
              <a:solidFill>
                <a:schemeClr val="accent1">
                  <a:lumMod val="75000"/>
                </a:schemeClr>
              </a:solidFill>
            </a:endParaRPr>
          </a:p>
        </p:txBody>
      </p:sp>
      <p:sp>
        <p:nvSpPr>
          <p:cNvPr id="16" name="Rectangle 15"/>
          <p:cNvSpPr/>
          <p:nvPr/>
        </p:nvSpPr>
        <p:spPr>
          <a:xfrm>
            <a:off x="7783407" y="2179592"/>
            <a:ext cx="1353256" cy="707886"/>
          </a:xfrm>
          <a:prstGeom prst="rect">
            <a:avLst/>
          </a:prstGeom>
        </p:spPr>
        <p:txBody>
          <a:bodyPr wrap="none">
            <a:spAutoFit/>
          </a:bodyPr>
          <a:lstStyle/>
          <a:p>
            <a:r>
              <a:rPr lang="en-US" sz="4000" dirty="0"/>
              <a:t>Code</a:t>
            </a:r>
          </a:p>
        </p:txBody>
      </p:sp>
    </p:spTree>
    <p:extLst>
      <p:ext uri="{BB962C8B-B14F-4D97-AF65-F5344CB8AC3E}">
        <p14:creationId xmlns:p14="http://schemas.microsoft.com/office/powerpoint/2010/main" val="69274174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483480"/>
            <a:ext cx="11543449" cy="411731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hired a dedicated PowerShell engineer</a:t>
            </a:r>
          </a:p>
          <a:p>
            <a:pPr marL="291036" indent="-291036">
              <a:buFont typeface="Arial" panose="020B0604020202020204" pitchFamily="34" charset="0"/>
              <a:buChar char="•"/>
            </a:pPr>
            <a:r>
              <a:rPr lang="en-US" sz="2852" dirty="0"/>
              <a:t>Microsoft began taking Connect Items (suggestions + bug reports) seriously</a:t>
            </a:r>
          </a:p>
          <a:p>
            <a:pPr marL="291036" indent="-291036">
              <a:buFont typeface="Arial" panose="020B0604020202020204" pitchFamily="34" charset="0"/>
              <a:buChar char="•"/>
            </a:pPr>
            <a:r>
              <a:rPr lang="en-US" sz="2852" dirty="0"/>
              <a:t>SQLPS was renamed to </a:t>
            </a:r>
            <a:r>
              <a:rPr lang="en-US" sz="2852" dirty="0" err="1"/>
              <a:t>SqlServer</a:t>
            </a:r>
            <a:endParaRPr lang="en-US" sz="2852" dirty="0"/>
          </a:p>
          <a:p>
            <a:pPr marL="756695" lvl="1" indent="-291036">
              <a:buFont typeface="Arial" panose="020B0604020202020204" pitchFamily="34" charset="0"/>
              <a:buChar char="•"/>
            </a:pPr>
            <a:r>
              <a:rPr lang="en-US" sz="2852" dirty="0"/>
              <a:t>Made it easier to do REGULAR RELEASES!</a:t>
            </a:r>
          </a:p>
          <a:p>
            <a:pPr marL="756695" lvl="1" indent="-291036">
              <a:buFont typeface="Arial" panose="020B0604020202020204" pitchFamily="34" charset="0"/>
              <a:buChar char="•"/>
            </a:pPr>
            <a:r>
              <a:rPr lang="en-US" sz="2852" dirty="0"/>
              <a:t>Initially these were monthly releases</a:t>
            </a:r>
          </a:p>
          <a:p>
            <a:pPr marL="756695" lvl="1" indent="-291036">
              <a:buFont typeface="Arial" panose="020B0604020202020204" pitchFamily="34" charset="0"/>
              <a:buChar char="•"/>
            </a:pPr>
            <a:r>
              <a:rPr lang="en-US" sz="2852" dirty="0"/>
              <a:t>But then they were doing two a month of SSMS</a:t>
            </a:r>
          </a:p>
          <a:p>
            <a:pPr marL="291036" indent="-291036">
              <a:buFont typeface="Arial" panose="020B0604020202020204" pitchFamily="34" charset="0"/>
              <a:buChar char="•"/>
            </a:pPr>
            <a:r>
              <a:rPr lang="en-US" sz="2852" dirty="0"/>
              <a:t>Working to separate from SSMS and go straight to the PowerShell Gallery</a:t>
            </a:r>
          </a:p>
        </p:txBody>
      </p:sp>
      <p:sp>
        <p:nvSpPr>
          <p:cNvPr id="3" name="Title 2"/>
          <p:cNvSpPr>
            <a:spLocks noGrp="1"/>
          </p:cNvSpPr>
          <p:nvPr>
            <p:ph type="title"/>
          </p:nvPr>
        </p:nvSpPr>
        <p:spPr/>
        <p:txBody>
          <a:bodyPr/>
          <a:lstStyle/>
          <a:p>
            <a:r>
              <a:rPr lang="en-US" dirty="0"/>
              <a:t>Everything’s changed</a:t>
            </a:r>
          </a:p>
        </p:txBody>
      </p:sp>
    </p:spTree>
    <p:extLst>
      <p:ext uri="{BB962C8B-B14F-4D97-AF65-F5344CB8AC3E}">
        <p14:creationId xmlns:p14="http://schemas.microsoft.com/office/powerpoint/2010/main" val="3333574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142162"/>
            <a:ext cx="11875506" cy="277622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began directly interacting with the community</a:t>
            </a:r>
          </a:p>
          <a:p>
            <a:pPr marL="756695" lvl="1" indent="-291036">
              <a:buFont typeface="Arial" panose="020B0604020202020204" pitchFamily="34" charset="0"/>
              <a:buChar char="•"/>
            </a:pPr>
            <a:r>
              <a:rPr lang="en-US" sz="2852" dirty="0"/>
              <a:t>SQL Community Trello boards - sqlps.io/vote &amp; sqlps.io/</a:t>
            </a:r>
            <a:r>
              <a:rPr lang="en-US" sz="2852" dirty="0" err="1"/>
              <a:t>ssms</a:t>
            </a:r>
            <a:endParaRPr lang="en-US" sz="2852" dirty="0"/>
          </a:p>
          <a:p>
            <a:pPr marL="756695" lvl="1" indent="-291036">
              <a:buFont typeface="Arial" panose="020B0604020202020204" pitchFamily="34" charset="0"/>
              <a:buChar char="•"/>
            </a:pPr>
            <a:r>
              <a:rPr lang="en-US" sz="2852" dirty="0"/>
              <a:t>SQL Community Slack - sqlps.io/slack</a:t>
            </a:r>
          </a:p>
          <a:p>
            <a:pPr marL="756695" lvl="1" indent="-291036">
              <a:buFont typeface="Arial" panose="020B0604020202020204" pitchFamily="34" charset="0"/>
              <a:buChar char="•"/>
            </a:pPr>
            <a:r>
              <a:rPr lang="en-US" sz="2852" dirty="0"/>
              <a:t>Twitter</a:t>
            </a:r>
          </a:p>
          <a:p>
            <a:pPr marL="291036" indent="-291036">
              <a:buFont typeface="Arial" panose="020B0604020202020204" pitchFamily="34" charset="0"/>
              <a:buChar char="•"/>
            </a:pPr>
            <a:r>
              <a:rPr lang="en-US" sz="2852" dirty="0"/>
              <a:t>The highest voted commands were created! Most talked about issues, fixed.</a:t>
            </a:r>
          </a:p>
        </p:txBody>
      </p:sp>
      <p:pic>
        <p:nvPicPr>
          <p:cNvPr id="4098" name="Picture 2" descr="https://trello-attachments.s3.amazonaws.com/57308dc2629ee10b1f6caddb/600x494/61f3d7237e1e95714850fd75d17f0292/trelloms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46" y="3915955"/>
            <a:ext cx="2571119" cy="2116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435168" y="3926786"/>
            <a:ext cx="3685419" cy="2101745"/>
          </a:xfrm>
          <a:prstGeom prst="rect">
            <a:avLst/>
          </a:prstGeom>
        </p:spPr>
      </p:pic>
      <p:pic>
        <p:nvPicPr>
          <p:cNvPr id="3" name="Picture 2"/>
          <p:cNvPicPr>
            <a:picLocks noChangeAspect="1"/>
          </p:cNvPicPr>
          <p:nvPr/>
        </p:nvPicPr>
        <p:blipFill>
          <a:blip r:embed="rId5"/>
          <a:stretch>
            <a:fillRect/>
          </a:stretch>
        </p:blipFill>
        <p:spPr>
          <a:xfrm>
            <a:off x="7324275" y="3926787"/>
            <a:ext cx="4965431" cy="2133296"/>
          </a:xfrm>
          <a:prstGeom prst="rect">
            <a:avLst/>
          </a:prstGeom>
        </p:spPr>
      </p:pic>
      <p:sp>
        <p:nvSpPr>
          <p:cNvPr id="5" name="Title 4"/>
          <p:cNvSpPr>
            <a:spLocks noGrp="1"/>
          </p:cNvSpPr>
          <p:nvPr>
            <p:ph type="title"/>
          </p:nvPr>
        </p:nvSpPr>
        <p:spPr/>
        <p:txBody>
          <a:bodyPr/>
          <a:lstStyle/>
          <a:p>
            <a:r>
              <a:rPr lang="en-US" dirty="0"/>
              <a:t>SQL Client Tools Renaissance </a:t>
            </a:r>
          </a:p>
        </p:txBody>
      </p:sp>
    </p:spTree>
    <p:extLst>
      <p:ext uri="{BB962C8B-B14F-4D97-AF65-F5344CB8AC3E}">
        <p14:creationId xmlns:p14="http://schemas.microsoft.com/office/powerpoint/2010/main" val="41333932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9130" y="1233985"/>
            <a:ext cx="10851157" cy="2265256"/>
          </a:xfrm>
          <a:prstGeom prst="rect">
            <a:avLst/>
          </a:prstGeom>
        </p:spPr>
        <p:txBody>
          <a:bodyPr wrap="square">
            <a:spAutoFit/>
          </a:bodyPr>
          <a:lstStyle/>
          <a:p>
            <a:r>
              <a:rPr lang="en-US" sz="2037" dirty="0"/>
              <a:t>“A few years back the SQL organization needed many of the engineers in the team to go help on Azure SQL Database. This included many of us from the tools team which had obvious impact on our ability to do anything significant in the SQL Client Tools space as a whole. We have been reinvesting in the tools again and I get a chance to be a part of leading our SQL Client Tools Renaissance we have begun.”</a:t>
            </a:r>
          </a:p>
          <a:p>
            <a:endParaRPr lang="en-US" sz="1630" dirty="0"/>
          </a:p>
          <a:p>
            <a:pPr algn="r"/>
            <a:r>
              <a:rPr lang="en-US" sz="2037" dirty="0"/>
              <a:t>Ken Van </a:t>
            </a:r>
            <a:r>
              <a:rPr lang="en-US" sz="2037" dirty="0" err="1"/>
              <a:t>Hyning</a:t>
            </a:r>
            <a:r>
              <a:rPr lang="en-US" sz="2037" dirty="0"/>
              <a:t>, Engineering Manager for SQL Server Client Tools and All-Around Hero</a:t>
            </a:r>
          </a:p>
        </p:txBody>
      </p:sp>
      <p:pic>
        <p:nvPicPr>
          <p:cNvPr id="6" name="Picture 5"/>
          <p:cNvPicPr>
            <a:picLocks noChangeAspect="1"/>
          </p:cNvPicPr>
          <p:nvPr/>
        </p:nvPicPr>
        <p:blipFill>
          <a:blip r:embed="rId3"/>
          <a:stretch>
            <a:fillRect/>
          </a:stretch>
        </p:blipFill>
        <p:spPr>
          <a:xfrm>
            <a:off x="1011750" y="3913956"/>
            <a:ext cx="2192819" cy="1697980"/>
          </a:xfrm>
          <a:prstGeom prst="rect">
            <a:avLst/>
          </a:prstGeom>
        </p:spPr>
      </p:pic>
      <p:sp>
        <p:nvSpPr>
          <p:cNvPr id="3" name="Title 2"/>
          <p:cNvSpPr>
            <a:spLocks noGrp="1"/>
          </p:cNvSpPr>
          <p:nvPr>
            <p:ph type="title"/>
          </p:nvPr>
        </p:nvSpPr>
        <p:spPr/>
        <p:txBody>
          <a:bodyPr/>
          <a:lstStyle/>
          <a:p>
            <a:r>
              <a:rPr lang="en-US" dirty="0"/>
              <a:t>SQL Client Tools Renaissance </a:t>
            </a:r>
          </a:p>
        </p:txBody>
      </p:sp>
    </p:spTree>
    <p:extLst>
      <p:ext uri="{BB962C8B-B14F-4D97-AF65-F5344CB8AC3E}">
        <p14:creationId xmlns:p14="http://schemas.microsoft.com/office/powerpoint/2010/main" val="21944889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6537" y="2645496"/>
            <a:ext cx="3016649" cy="3415323"/>
          </a:xfrm>
          <a:prstGeom prst="rect">
            <a:avLst/>
          </a:prstGeom>
        </p:spPr>
        <p:txBody>
          <a:bodyPr wrap="square">
            <a:spAutoFit/>
          </a:bodyPr>
          <a:lstStyle/>
          <a:p>
            <a:r>
              <a:rPr lang="en-US" sz="1630" b="1" dirty="0"/>
              <a:t>Logins</a:t>
            </a:r>
          </a:p>
          <a:p>
            <a:r>
              <a:rPr lang="en-US" sz="1630" dirty="0"/>
              <a:t>Add-</a:t>
            </a:r>
            <a:r>
              <a:rPr lang="en-US" sz="1630" dirty="0" err="1"/>
              <a:t>SqlLogin</a:t>
            </a:r>
            <a:endParaRPr lang="en-US" sz="1630" dirty="0"/>
          </a:p>
          <a:p>
            <a:r>
              <a:rPr lang="en-US" sz="1630" dirty="0"/>
              <a:t>Get-</a:t>
            </a:r>
            <a:r>
              <a:rPr lang="en-US" sz="1630" dirty="0" err="1"/>
              <a:t>SqlLogin</a:t>
            </a:r>
            <a:endParaRPr lang="en-US" sz="1630" dirty="0"/>
          </a:p>
          <a:p>
            <a:r>
              <a:rPr lang="en-US" sz="1630" dirty="0"/>
              <a:t>Remove-</a:t>
            </a:r>
            <a:r>
              <a:rPr lang="en-US" sz="1630" dirty="0" err="1"/>
              <a:t>SqlLogin</a:t>
            </a:r>
            <a:endParaRPr lang="en-US" sz="1630" dirty="0"/>
          </a:p>
          <a:p>
            <a:endParaRPr lang="en-US" sz="1630" dirty="0"/>
          </a:p>
          <a:p>
            <a:r>
              <a:rPr lang="en-US" sz="1630" b="1" dirty="0"/>
              <a:t>Invoke-</a:t>
            </a:r>
            <a:r>
              <a:rPr lang="en-US" sz="1630" b="1" dirty="0" err="1"/>
              <a:t>Sqlcmd</a:t>
            </a:r>
            <a:endParaRPr lang="en-US" sz="1630" b="1" dirty="0"/>
          </a:p>
          <a:p>
            <a:r>
              <a:rPr lang="en-US" sz="1630" dirty="0"/>
              <a:t>-</a:t>
            </a:r>
            <a:r>
              <a:rPr lang="en-US" sz="1630" dirty="0" err="1"/>
              <a:t>ConnectionString</a:t>
            </a:r>
            <a:r>
              <a:rPr lang="en-US" sz="1630" dirty="0"/>
              <a:t> Parameter</a:t>
            </a:r>
          </a:p>
          <a:p>
            <a:r>
              <a:rPr lang="en-US" sz="1630" dirty="0"/>
              <a:t>-</a:t>
            </a:r>
            <a:r>
              <a:rPr lang="en-US" sz="1630" dirty="0" err="1"/>
              <a:t>OutputAs</a:t>
            </a:r>
            <a:r>
              <a:rPr lang="en-US" sz="1630" dirty="0"/>
              <a:t> (As) Parameter</a:t>
            </a:r>
          </a:p>
          <a:p>
            <a:endParaRPr lang="en-US" sz="1630" dirty="0"/>
          </a:p>
          <a:p>
            <a:r>
              <a:rPr lang="en-US" sz="1630" b="1" dirty="0"/>
              <a:t>Data</a:t>
            </a:r>
          </a:p>
          <a:p>
            <a:r>
              <a:rPr lang="en-US" sz="1630" dirty="0"/>
              <a:t>Read-</a:t>
            </a:r>
            <a:r>
              <a:rPr lang="en-US" sz="1630" dirty="0" err="1"/>
              <a:t>SqlTableData</a:t>
            </a:r>
            <a:r>
              <a:rPr lang="en-US" sz="1630" dirty="0"/>
              <a:t/>
            </a:r>
            <a:br>
              <a:rPr lang="en-US" sz="1630" dirty="0"/>
            </a:br>
            <a:r>
              <a:rPr lang="en-US" sz="1630" dirty="0"/>
              <a:t>Read-</a:t>
            </a:r>
            <a:r>
              <a:rPr lang="en-US" sz="1630" dirty="0" err="1"/>
              <a:t>SqlViewData</a:t>
            </a:r>
            <a:endParaRPr lang="en-US" sz="1630" dirty="0"/>
          </a:p>
          <a:p>
            <a:r>
              <a:rPr lang="en-US" sz="1630" dirty="0"/>
              <a:t>Write-</a:t>
            </a:r>
            <a:r>
              <a:rPr lang="en-US" sz="1630" dirty="0" err="1"/>
              <a:t>SqlTableData</a:t>
            </a:r>
            <a:endParaRPr lang="en-US" sz="1630" dirty="0"/>
          </a:p>
        </p:txBody>
      </p:sp>
      <p:grpSp>
        <p:nvGrpSpPr>
          <p:cNvPr id="6" name="Group 5"/>
          <p:cNvGrpSpPr/>
          <p:nvPr/>
        </p:nvGrpSpPr>
        <p:grpSpPr>
          <a:xfrm>
            <a:off x="696000" y="1085028"/>
            <a:ext cx="7661990" cy="4864473"/>
            <a:chOff x="226025" y="1065301"/>
            <a:chExt cx="7522681" cy="3629976"/>
          </a:xfrm>
        </p:grpSpPr>
        <p:grpSp>
          <p:nvGrpSpPr>
            <p:cNvPr id="8" name="Group 7"/>
            <p:cNvGrpSpPr/>
            <p:nvPr/>
          </p:nvGrpSpPr>
          <p:grpSpPr>
            <a:xfrm>
              <a:off x="226025" y="1110583"/>
              <a:ext cx="7522681" cy="3584694"/>
              <a:chOff x="6442674" y="436604"/>
              <a:chExt cx="7522681" cy="3584694"/>
            </a:xfrm>
          </p:grpSpPr>
          <p:sp>
            <p:nvSpPr>
              <p:cNvPr id="11" name="Rectangle 10"/>
              <p:cNvSpPr/>
              <p:nvPr/>
            </p:nvSpPr>
            <p:spPr>
              <a:xfrm>
                <a:off x="10839513" y="436604"/>
                <a:ext cx="2271197" cy="642118"/>
              </a:xfrm>
              <a:prstGeom prst="rect">
                <a:avLst/>
              </a:prstGeom>
            </p:spPr>
            <p:txBody>
              <a:bodyPr wrap="square">
                <a:spAutoFit/>
              </a:bodyPr>
              <a:lstStyle/>
              <a:p>
                <a:r>
                  <a:rPr lang="en-US" sz="1630" b="1" dirty="0"/>
                  <a:t>Error Log</a:t>
                </a:r>
              </a:p>
              <a:p>
                <a:r>
                  <a:rPr lang="en-US" sz="1630" dirty="0"/>
                  <a:t>Get-</a:t>
                </a:r>
                <a:r>
                  <a:rPr lang="en-US" sz="1630" dirty="0" err="1"/>
                  <a:t>SqlErrorLog</a:t>
                </a:r>
                <a:endParaRPr lang="en-US" sz="1630" dirty="0"/>
              </a:p>
              <a:p>
                <a:r>
                  <a:rPr lang="en-US" sz="1630" dirty="0"/>
                  <a:t>Set-</a:t>
                </a:r>
                <a:r>
                  <a:rPr lang="en-US" sz="1630" dirty="0" err="1"/>
                  <a:t>SqlErrorLog</a:t>
                </a:r>
                <a:endParaRPr lang="en-US" sz="1630" dirty="0"/>
              </a:p>
            </p:txBody>
          </p:sp>
          <p:sp>
            <p:nvSpPr>
              <p:cNvPr id="12" name="Rectangle 11"/>
              <p:cNvSpPr/>
              <p:nvPr/>
            </p:nvSpPr>
            <p:spPr>
              <a:xfrm>
                <a:off x="10839513" y="1387228"/>
                <a:ext cx="3125842" cy="1404706"/>
              </a:xfrm>
              <a:prstGeom prst="rect">
                <a:avLst/>
              </a:prstGeom>
            </p:spPr>
            <p:txBody>
              <a:bodyPr wrap="square">
                <a:spAutoFit/>
              </a:bodyPr>
              <a:lstStyle/>
              <a:p>
                <a:r>
                  <a:rPr lang="en-US" sz="1630" b="1" dirty="0"/>
                  <a:t>SQL Server Agent</a:t>
                </a:r>
              </a:p>
              <a:p>
                <a:r>
                  <a:rPr lang="en-US" sz="1630" dirty="0"/>
                  <a:t>Get-</a:t>
                </a:r>
                <a:r>
                  <a:rPr lang="en-US" sz="1630" dirty="0" err="1"/>
                  <a:t>SqlAgent</a:t>
                </a:r>
                <a:endParaRPr lang="en-US" sz="1630" dirty="0"/>
              </a:p>
              <a:p>
                <a:r>
                  <a:rPr lang="en-US" sz="1630" dirty="0"/>
                  <a:t>Get-</a:t>
                </a:r>
                <a:r>
                  <a:rPr lang="en-US" sz="1630" dirty="0" err="1"/>
                  <a:t>SqlAgentJob</a:t>
                </a:r>
                <a:endParaRPr lang="en-US" sz="1630" dirty="0"/>
              </a:p>
              <a:p>
                <a:r>
                  <a:rPr lang="en-US" sz="1630" dirty="0"/>
                  <a:t>Get-</a:t>
                </a:r>
                <a:r>
                  <a:rPr lang="en-US" sz="1630" dirty="0" err="1"/>
                  <a:t>SqlAgentJobHistory</a:t>
                </a:r>
                <a:endParaRPr lang="en-US" sz="1630" dirty="0"/>
              </a:p>
              <a:p>
                <a:r>
                  <a:rPr lang="en-US" sz="1630" dirty="0"/>
                  <a:t>Get-</a:t>
                </a:r>
                <a:r>
                  <a:rPr lang="en-US" sz="1630" dirty="0" err="1"/>
                  <a:t>SqlAgentJobSchedule</a:t>
                </a:r>
                <a:endParaRPr lang="en-US" sz="1630" dirty="0"/>
              </a:p>
              <a:p>
                <a:r>
                  <a:rPr lang="en-US" sz="1630" dirty="0"/>
                  <a:t>Get-</a:t>
                </a:r>
                <a:r>
                  <a:rPr lang="en-US" sz="1630" dirty="0" err="1"/>
                  <a:t>SqlAgentJobStep</a:t>
                </a:r>
                <a:endParaRPr lang="en-US" sz="1630" dirty="0"/>
              </a:p>
              <a:p>
                <a:r>
                  <a:rPr lang="en-US" sz="1630" dirty="0"/>
                  <a:t>Get-</a:t>
                </a:r>
                <a:r>
                  <a:rPr lang="en-US" sz="1630" dirty="0" err="1"/>
                  <a:t>SqlAgentSchedule</a:t>
                </a:r>
                <a:endParaRPr lang="en-US" sz="1630" dirty="0"/>
              </a:p>
            </p:txBody>
          </p:sp>
          <p:sp>
            <p:nvSpPr>
              <p:cNvPr id="13" name="Rectangle 12"/>
              <p:cNvSpPr/>
              <p:nvPr/>
            </p:nvSpPr>
            <p:spPr>
              <a:xfrm>
                <a:off x="6482899" y="3760474"/>
                <a:ext cx="4109891" cy="260824"/>
              </a:xfrm>
              <a:prstGeom prst="rect">
                <a:avLst/>
              </a:prstGeom>
            </p:spPr>
            <p:txBody>
              <a:bodyPr wrap="square">
                <a:spAutoFit/>
              </a:bodyPr>
              <a:lstStyle/>
              <a:p>
                <a:endParaRPr lang="en-US" sz="1630" dirty="0"/>
              </a:p>
            </p:txBody>
          </p:sp>
          <p:sp>
            <p:nvSpPr>
              <p:cNvPr id="14" name="Rectangle 13"/>
              <p:cNvSpPr/>
              <p:nvPr/>
            </p:nvSpPr>
            <p:spPr>
              <a:xfrm>
                <a:off x="6442674" y="1060661"/>
                <a:ext cx="4003014" cy="451471"/>
              </a:xfrm>
              <a:prstGeom prst="rect">
                <a:avLst/>
              </a:prstGeom>
            </p:spPr>
            <p:txBody>
              <a:bodyPr wrap="square">
                <a:spAutoFit/>
              </a:bodyPr>
              <a:lstStyle/>
              <a:p>
                <a:r>
                  <a:rPr lang="en-US" sz="1630" b="1" dirty="0"/>
                  <a:t>Provider</a:t>
                </a:r>
              </a:p>
              <a:p>
                <a:r>
                  <a:rPr lang="en-US" sz="1630" dirty="0" err="1"/>
                  <a:t>WhatIf</a:t>
                </a:r>
                <a:r>
                  <a:rPr lang="en-US" sz="1630" dirty="0"/>
                  <a:t> and Confirm now fully supported</a:t>
                </a:r>
              </a:p>
            </p:txBody>
          </p:sp>
        </p:grpSp>
        <p:sp>
          <p:nvSpPr>
            <p:cNvPr id="10" name="Rectangle 9"/>
            <p:cNvSpPr/>
            <p:nvPr/>
          </p:nvSpPr>
          <p:spPr>
            <a:xfrm>
              <a:off x="266249" y="1065301"/>
              <a:ext cx="4003014" cy="451471"/>
            </a:xfrm>
            <a:prstGeom prst="rect">
              <a:avLst/>
            </a:prstGeom>
          </p:spPr>
          <p:txBody>
            <a:bodyPr wrap="square">
              <a:spAutoFit/>
            </a:bodyPr>
            <a:lstStyle/>
            <a:p>
              <a:r>
                <a:rPr lang="en-US" sz="1630" b="1" dirty="0"/>
                <a:t>New Name!</a:t>
              </a:r>
            </a:p>
            <a:p>
              <a:r>
                <a:rPr lang="en-US" sz="1630" dirty="0"/>
                <a:t>Import-Module </a:t>
              </a:r>
              <a:r>
                <a:rPr lang="en-US" sz="1630" dirty="0" err="1"/>
                <a:t>SqlServer</a:t>
              </a:r>
              <a:endParaRPr lang="en-US" sz="1630" dirty="0"/>
            </a:p>
          </p:txBody>
        </p:sp>
      </p:grpSp>
      <p:pic>
        <p:nvPicPr>
          <p:cNvPr id="15"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497" y="1110051"/>
            <a:ext cx="1029866" cy="10298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765" y="4949044"/>
            <a:ext cx="815161" cy="8151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5497" y="2932817"/>
            <a:ext cx="1144279" cy="114427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802686" y="1218722"/>
            <a:ext cx="4444190" cy="4948221"/>
          </a:xfrm>
          <a:prstGeom prst="rect">
            <a:avLst/>
          </a:prstGeom>
        </p:spPr>
        <p:txBody>
          <a:bodyPr wrap="square">
            <a:spAutoFit/>
          </a:bodyPr>
          <a:lstStyle/>
          <a:p>
            <a:r>
              <a:rPr lang="en-US" sz="1630" b="1" dirty="0"/>
              <a:t>Always Encrypted</a:t>
            </a:r>
          </a:p>
          <a:p>
            <a:r>
              <a:rPr lang="en-US" sz="1630" dirty="0"/>
              <a:t>Add-</a:t>
            </a:r>
            <a:r>
              <a:rPr lang="en-US" sz="1630" dirty="0" err="1"/>
              <a:t>SqlAzureAuthenticationContext</a:t>
            </a:r>
            <a:endParaRPr lang="en-US" sz="1630" dirty="0"/>
          </a:p>
          <a:p>
            <a:r>
              <a:rPr lang="en-US" sz="1630" dirty="0"/>
              <a:t>Add-</a:t>
            </a:r>
            <a:r>
              <a:rPr lang="en-US" sz="1630" dirty="0" err="1"/>
              <a:t>SqlColumnEncryptionKeyValue</a:t>
            </a:r>
            <a:endParaRPr lang="en-US" sz="1630" dirty="0"/>
          </a:p>
          <a:p>
            <a:r>
              <a:rPr lang="en-US" sz="1630" dirty="0"/>
              <a:t>Complete-</a:t>
            </a:r>
            <a:r>
              <a:rPr lang="en-US" sz="1630" dirty="0" err="1"/>
              <a:t>SqlColumnMasterKeyRotation</a:t>
            </a:r>
            <a:endParaRPr lang="en-US" sz="1630" dirty="0"/>
          </a:p>
          <a:p>
            <a:r>
              <a:rPr lang="en-US" sz="1630" dirty="0"/>
              <a:t>Get-</a:t>
            </a:r>
            <a:r>
              <a:rPr lang="en-US" sz="1630" dirty="0" err="1"/>
              <a:t>SqlColumnEncryptionKey</a:t>
            </a:r>
            <a:endParaRPr lang="en-US" sz="1630" dirty="0"/>
          </a:p>
          <a:p>
            <a:r>
              <a:rPr lang="en-US" sz="1630" dirty="0"/>
              <a:t>Get-</a:t>
            </a:r>
            <a:r>
              <a:rPr lang="en-US" sz="1630" dirty="0" err="1"/>
              <a:t>SqlColumnMasterKey</a:t>
            </a:r>
            <a:endParaRPr lang="en-US" sz="1630" dirty="0"/>
          </a:p>
          <a:p>
            <a:r>
              <a:rPr lang="en-US" sz="1630" dirty="0"/>
              <a:t>Invoke-</a:t>
            </a:r>
            <a:r>
              <a:rPr lang="en-US" sz="1630" dirty="0" err="1"/>
              <a:t>SqlColumnMasterKeyRotation</a:t>
            </a:r>
            <a:endParaRPr lang="en-US" sz="1630" dirty="0"/>
          </a:p>
          <a:p>
            <a:r>
              <a:rPr lang="en-US" sz="1630" dirty="0"/>
              <a:t>New-</a:t>
            </a:r>
            <a:r>
              <a:rPr lang="en-US" sz="1630" dirty="0" err="1"/>
              <a:t>SqlAzureKeyVaultColumnMasterKeySettings</a:t>
            </a:r>
            <a:endParaRPr lang="en-US" sz="1630" dirty="0"/>
          </a:p>
          <a:p>
            <a:r>
              <a:rPr lang="en-US" sz="1630" dirty="0"/>
              <a:t>New-</a:t>
            </a:r>
            <a:r>
              <a:rPr lang="en-US" sz="1630" dirty="0" err="1"/>
              <a:t>SqlCngColumnMasterKeySettings</a:t>
            </a:r>
            <a:endParaRPr lang="en-US" sz="1630" dirty="0"/>
          </a:p>
          <a:p>
            <a:r>
              <a:rPr lang="en-US" sz="1630" dirty="0"/>
              <a:t>New-</a:t>
            </a:r>
            <a:r>
              <a:rPr lang="en-US" sz="1630" dirty="0" err="1"/>
              <a:t>SqlColumnEncryptionKey</a:t>
            </a:r>
            <a:endParaRPr lang="en-US" sz="1630" dirty="0"/>
          </a:p>
          <a:p>
            <a:r>
              <a:rPr lang="en-US" sz="1630" dirty="0"/>
              <a:t>New-</a:t>
            </a:r>
            <a:r>
              <a:rPr lang="en-US" sz="1630" dirty="0" err="1"/>
              <a:t>SqlColumnEncryptionKeyEncryptedValue</a:t>
            </a:r>
            <a:endParaRPr lang="en-US" sz="1630" dirty="0"/>
          </a:p>
          <a:p>
            <a:r>
              <a:rPr lang="en-US" sz="1630" dirty="0"/>
              <a:t>New-</a:t>
            </a:r>
            <a:r>
              <a:rPr lang="en-US" sz="1630" dirty="0" err="1"/>
              <a:t>SqlColumnEncryptionSettings</a:t>
            </a:r>
            <a:endParaRPr lang="en-US" sz="1630" dirty="0"/>
          </a:p>
          <a:p>
            <a:r>
              <a:rPr lang="en-US" sz="1630" dirty="0"/>
              <a:t>New-</a:t>
            </a:r>
            <a:r>
              <a:rPr lang="en-US" sz="1630" dirty="0" err="1"/>
              <a:t>SqlColumnMasterKey</a:t>
            </a:r>
            <a:endParaRPr lang="en-US" sz="1630" dirty="0"/>
          </a:p>
          <a:p>
            <a:r>
              <a:rPr lang="en-US" sz="1630" dirty="0"/>
              <a:t>New-</a:t>
            </a:r>
            <a:r>
              <a:rPr lang="en-US" sz="1630" dirty="0" err="1"/>
              <a:t>SqlCspColumnMasterKeySettings</a:t>
            </a:r>
            <a:endParaRPr lang="en-US" sz="1630" dirty="0"/>
          </a:p>
          <a:p>
            <a:r>
              <a:rPr lang="en-US" sz="1630" dirty="0"/>
              <a:t>Remove-</a:t>
            </a:r>
            <a:r>
              <a:rPr lang="en-US" sz="1630" dirty="0" err="1"/>
              <a:t>SqlColumnEncryptionKey</a:t>
            </a:r>
            <a:endParaRPr lang="en-US" sz="1630" dirty="0"/>
          </a:p>
          <a:p>
            <a:r>
              <a:rPr lang="en-US" sz="1630" dirty="0"/>
              <a:t>Remove-</a:t>
            </a:r>
            <a:r>
              <a:rPr lang="en-US" sz="1630" dirty="0" err="1"/>
              <a:t>SqlColumnEncryptionKeyValue</a:t>
            </a:r>
            <a:endParaRPr lang="en-US" sz="1630" dirty="0"/>
          </a:p>
          <a:p>
            <a:r>
              <a:rPr lang="en-US" sz="1630" dirty="0"/>
              <a:t>Remove-</a:t>
            </a:r>
            <a:r>
              <a:rPr lang="en-US" sz="1630" dirty="0" err="1"/>
              <a:t>SqlColumnMasterKey</a:t>
            </a:r>
            <a:endParaRPr lang="en-US" sz="1630" dirty="0"/>
          </a:p>
          <a:p>
            <a:r>
              <a:rPr lang="en-US" sz="1630" dirty="0"/>
              <a:t>Set-</a:t>
            </a:r>
            <a:r>
              <a:rPr lang="en-US" sz="1630" dirty="0" err="1"/>
              <a:t>SqlColumnEncryption</a:t>
            </a:r>
            <a:endParaRPr lang="en-US" sz="1630" dirty="0"/>
          </a:p>
        </p:txBody>
      </p:sp>
      <p:sp>
        <p:nvSpPr>
          <p:cNvPr id="2" name="Title 1"/>
          <p:cNvSpPr>
            <a:spLocks noGrp="1"/>
          </p:cNvSpPr>
          <p:nvPr>
            <p:ph type="title"/>
          </p:nvPr>
        </p:nvSpPr>
        <p:spPr/>
        <p:txBody>
          <a:bodyPr/>
          <a:lstStyle/>
          <a:p>
            <a:r>
              <a:rPr lang="en-US" dirty="0"/>
              <a:t>30+ New Cmdlets + Fixes + New Name</a:t>
            </a:r>
          </a:p>
        </p:txBody>
      </p:sp>
    </p:spTree>
    <p:extLst>
      <p:ext uri="{BB962C8B-B14F-4D97-AF65-F5344CB8AC3E}">
        <p14:creationId xmlns:p14="http://schemas.microsoft.com/office/powerpoint/2010/main" val="13644737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24862" y="1104657"/>
            <a:ext cx="4802510" cy="4278094"/>
          </a:xfrm>
          <a:prstGeom prst="rect">
            <a:avLst/>
          </a:prstGeom>
          <a:noFill/>
        </p:spPr>
        <p:txBody>
          <a:bodyPr wrap="square" rtlCol="0">
            <a:spAutoFit/>
          </a:bodyPr>
          <a:lstStyle/>
          <a:p>
            <a:r>
              <a:rPr lang="en-US" sz="6800" dirty="0"/>
              <a:t>SHOW US </a:t>
            </a:r>
          </a:p>
          <a:p>
            <a:r>
              <a:rPr lang="en-US" sz="6800" dirty="0"/>
              <a:t>SOME CODE,</a:t>
            </a:r>
          </a:p>
          <a:p>
            <a:r>
              <a:rPr lang="en-US" sz="6800" dirty="0"/>
              <a:t>BEARDY</a:t>
            </a:r>
          </a:p>
        </p:txBody>
      </p:sp>
      <p:sp>
        <p:nvSpPr>
          <p:cNvPr id="4" name="Title 3"/>
          <p:cNvSpPr>
            <a:spLocks noGrp="1"/>
          </p:cNvSpPr>
          <p:nvPr>
            <p:ph type="title"/>
          </p:nvPr>
        </p:nvSpPr>
        <p:spPr/>
        <p:txBody>
          <a:bodyPr/>
          <a:lstStyle/>
          <a:p>
            <a:r>
              <a:rPr lang="en-US" dirty="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7739" y="-6620"/>
            <a:ext cx="3645725" cy="6474809"/>
          </a:xfrm>
          <a:prstGeom prst="rect">
            <a:avLst/>
          </a:prstGeom>
        </p:spPr>
      </p:pic>
    </p:spTree>
    <p:extLst>
      <p:ext uri="{BB962C8B-B14F-4D97-AF65-F5344CB8AC3E}">
        <p14:creationId xmlns:p14="http://schemas.microsoft.com/office/powerpoint/2010/main" val="2276634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785" y="404948"/>
            <a:ext cx="6726623" cy="5852160"/>
          </a:xfrm>
          <a:prstGeom prst="rect">
            <a:avLst/>
          </a:prstGeom>
        </p:spPr>
      </p:pic>
      <p:sp>
        <p:nvSpPr>
          <p:cNvPr id="2" name="Rectangle 1"/>
          <p:cNvSpPr/>
          <p:nvPr/>
        </p:nvSpPr>
        <p:spPr>
          <a:xfrm>
            <a:off x="822011" y="2992474"/>
            <a:ext cx="3102131" cy="830997"/>
          </a:xfrm>
          <a:prstGeom prst="rect">
            <a:avLst/>
          </a:prstGeom>
        </p:spPr>
        <p:txBody>
          <a:bodyPr wrap="none">
            <a:spAutoFit/>
          </a:bodyPr>
          <a:lstStyle/>
          <a:p>
            <a:r>
              <a:rPr lang="en-US" sz="4800" dirty="0">
                <a:solidFill>
                  <a:schemeClr val="bg2"/>
                </a:solidFill>
              </a:rPr>
              <a:t>Questions</a:t>
            </a:r>
            <a:r>
              <a:rPr lang="en-US" sz="4800" dirty="0"/>
              <a:t>?</a:t>
            </a:r>
          </a:p>
        </p:txBody>
      </p:sp>
    </p:spTree>
    <p:extLst>
      <p:ext uri="{BB962C8B-B14F-4D97-AF65-F5344CB8AC3E}">
        <p14:creationId xmlns:p14="http://schemas.microsoft.com/office/powerpoint/2010/main" val="4567822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Simplifying SQL Server Migrations</a:t>
            </a:r>
          </a:p>
        </p:txBody>
      </p:sp>
      <p:sp>
        <p:nvSpPr>
          <p:cNvPr id="7" name="Title 6"/>
          <p:cNvSpPr>
            <a:spLocks noGrp="1"/>
          </p:cNvSpPr>
          <p:nvPr>
            <p:ph type="title"/>
          </p:nvPr>
        </p:nvSpPr>
        <p:spPr>
          <a:xfrm>
            <a:off x="274736" y="4854892"/>
            <a:ext cx="11887202" cy="1337753"/>
          </a:xfrm>
        </p:spPr>
        <p:txBody>
          <a:bodyPr/>
          <a:lstStyle/>
          <a:p>
            <a:r>
              <a:rPr lang="en-US" dirty="0"/>
              <a:t> </a:t>
            </a:r>
          </a:p>
        </p:txBody>
      </p:sp>
      <p:sp>
        <p:nvSpPr>
          <p:cNvPr id="15" name="Rectangle 14"/>
          <p:cNvSpPr/>
          <p:nvPr/>
        </p:nvSpPr>
        <p:spPr>
          <a:xfrm>
            <a:off x="5952905" y="2913498"/>
            <a:ext cx="2488182" cy="830997"/>
          </a:xfrm>
          <a:prstGeom prst="rect">
            <a:avLst/>
          </a:prstGeom>
        </p:spPr>
        <p:txBody>
          <a:bodyPr wrap="none">
            <a:spAutoFit/>
          </a:bodyPr>
          <a:lstStyle/>
          <a:p>
            <a:r>
              <a:rPr lang="en-US" sz="4800" dirty="0" err="1"/>
              <a:t>dbatools</a:t>
            </a:r>
            <a:endParaRPr lang="en-US" sz="4800" dirty="0"/>
          </a:p>
        </p:txBody>
      </p:sp>
      <p:pic>
        <p:nvPicPr>
          <p:cNvPr id="11" name="Picture 10"/>
          <p:cNvPicPr>
            <a:picLocks noChangeAspect="1"/>
          </p:cNvPicPr>
          <p:nvPr/>
        </p:nvPicPr>
        <p:blipFill>
          <a:blip r:embed="rId3"/>
          <a:stretch>
            <a:fillRect/>
          </a:stretch>
        </p:blipFill>
        <p:spPr>
          <a:xfrm>
            <a:off x="3375108" y="2165107"/>
            <a:ext cx="2197518" cy="1995292"/>
          </a:xfrm>
          <a:prstGeom prst="rect">
            <a:avLst/>
          </a:prstGeom>
        </p:spPr>
      </p:pic>
    </p:spTree>
    <p:extLst>
      <p:ext uri="{BB962C8B-B14F-4D97-AF65-F5344CB8AC3E}">
        <p14:creationId xmlns:p14="http://schemas.microsoft.com/office/powerpoint/2010/main" val="57133549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lIns="0" tIns="0" rIns="0" bIns="0"/>
          <a:lstStyle/>
          <a:p>
            <a:pPr defTabSz="596087">
              <a:defRPr sz="3000" spc="-200">
                <a:solidFill>
                  <a:schemeClr val="accent5"/>
                </a:solidFill>
              </a:defRPr>
            </a:pPr>
            <a:r>
              <a:rPr dirty="0"/>
              <a:t>-</a:t>
            </a:r>
            <a:r>
              <a:rPr dirty="0" err="1"/>
              <a:t>WhatIf</a:t>
            </a:r>
            <a:r>
              <a:rPr dirty="0"/>
              <a:t/>
            </a:r>
            <a:br>
              <a:rPr dirty="0"/>
            </a:br>
            <a:r>
              <a:rPr sz="2200" dirty="0">
                <a:solidFill>
                  <a:srgbClr val="969696"/>
                </a:solidFill>
              </a:rPr>
              <a:t>SQL Server migrations went more like this…</a:t>
            </a:r>
          </a:p>
        </p:txBody>
      </p:sp>
      <p:pic>
        <p:nvPicPr>
          <p:cNvPr id="220" name="start-sqlmigration-export.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2715893" y="1223157"/>
            <a:ext cx="6831869" cy="5056321"/>
          </a:xfrm>
          <a:prstGeom prst="rect">
            <a:avLst/>
          </a:prstGeom>
          <a:ln w="12700">
            <a:miter lim="400000"/>
          </a:ln>
        </p:spPr>
      </p:pic>
    </p:spTree>
    <p:extLst>
      <p:ext uri="{BB962C8B-B14F-4D97-AF65-F5344CB8AC3E}">
        <p14:creationId xmlns:p14="http://schemas.microsoft.com/office/powerpoint/2010/main" val="276554470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220"/>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4"/>
          <p:cNvGrpSpPr/>
          <p:nvPr/>
        </p:nvGrpSpPr>
        <p:grpSpPr>
          <a:xfrm>
            <a:off x="2804811" y="1768582"/>
            <a:ext cx="6826219" cy="2034806"/>
            <a:chOff x="-1" y="0"/>
            <a:chExt cx="6826218" cy="2034805"/>
          </a:xfrm>
        </p:grpSpPr>
        <p:sp>
          <p:nvSpPr>
            <p:cNvPr id="223" name="Shape 223"/>
            <p:cNvSpPr/>
            <p:nvPr/>
          </p:nvSpPr>
          <p:spPr>
            <a:xfrm>
              <a:off x="390135" y="0"/>
              <a:ext cx="537964"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Why</a:t>
              </a:r>
              <a:endParaRPr dirty="0"/>
            </a:p>
          </p:txBody>
        </p:sp>
        <p:sp>
          <p:nvSpPr>
            <p:cNvPr id="224" name="Shape 224"/>
            <p:cNvSpPr/>
            <p:nvPr/>
          </p:nvSpPr>
          <p:spPr>
            <a:xfrm>
              <a:off x="2612674" y="0"/>
              <a:ext cx="1565489"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Considerations</a:t>
              </a:r>
              <a:endParaRPr dirty="0"/>
            </a:p>
          </p:txBody>
        </p:sp>
        <p:sp>
          <p:nvSpPr>
            <p:cNvPr id="226" name="Shape 226"/>
            <p:cNvSpPr/>
            <p:nvPr/>
          </p:nvSpPr>
          <p:spPr>
            <a:xfrm>
              <a:off x="1738246" y="1665477"/>
              <a:ext cx="619717"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What</a:t>
              </a:r>
              <a:endParaRPr dirty="0"/>
            </a:p>
          </p:txBody>
        </p:sp>
        <p:sp>
          <p:nvSpPr>
            <p:cNvPr id="227" name="Shape 227"/>
            <p:cNvSpPr/>
            <p:nvPr/>
          </p:nvSpPr>
          <p:spPr>
            <a:xfrm>
              <a:off x="4532779" y="1665477"/>
              <a:ext cx="547583"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How</a:t>
              </a:r>
              <a:endParaRPr dirty="0"/>
            </a:p>
          </p:txBody>
        </p:sp>
        <p:sp>
          <p:nvSpPr>
            <p:cNvPr id="228" name="Shape 228"/>
            <p:cNvSpPr/>
            <p:nvPr/>
          </p:nvSpPr>
          <p:spPr>
            <a:xfrm>
              <a:off x="5799195" y="0"/>
              <a:ext cx="791239"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Demos</a:t>
              </a:r>
              <a:endParaRPr dirty="0"/>
            </a:p>
          </p:txBody>
        </p:sp>
        <p:sp>
          <p:nvSpPr>
            <p:cNvPr id="230" name="Shape 230"/>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1" name="Shape 231"/>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2" name="Shape 232"/>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3" name="Shape 233"/>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grpSp>
          <p:nvGrpSpPr>
            <p:cNvPr id="238" name="Group 238"/>
            <p:cNvGrpSpPr/>
            <p:nvPr/>
          </p:nvGrpSpPr>
          <p:grpSpPr>
            <a:xfrm>
              <a:off x="287949" y="684746"/>
              <a:ext cx="720066" cy="720066"/>
              <a:chOff x="-10" y="-10"/>
              <a:chExt cx="720064" cy="720065"/>
            </a:xfrm>
          </p:grpSpPr>
          <p:sp>
            <p:nvSpPr>
              <p:cNvPr id="236" name="Shape 236"/>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7" name="Shape 237"/>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1</a:t>
                </a:r>
              </a:p>
            </p:txBody>
          </p:sp>
        </p:grpSp>
        <p:grpSp>
          <p:nvGrpSpPr>
            <p:cNvPr id="241" name="Group 241"/>
            <p:cNvGrpSpPr/>
            <p:nvPr/>
          </p:nvGrpSpPr>
          <p:grpSpPr>
            <a:xfrm>
              <a:off x="1669557" y="684746"/>
              <a:ext cx="720066" cy="720066"/>
              <a:chOff x="-10" y="-10"/>
              <a:chExt cx="720064" cy="720065"/>
            </a:xfrm>
          </p:grpSpPr>
          <p:sp>
            <p:nvSpPr>
              <p:cNvPr id="239" name="Shape 239"/>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0" name="Shape 240"/>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2</a:t>
                </a:r>
              </a:p>
            </p:txBody>
          </p:sp>
        </p:grpSp>
        <p:grpSp>
          <p:nvGrpSpPr>
            <p:cNvPr id="244" name="Group 244"/>
            <p:cNvGrpSpPr/>
            <p:nvPr/>
          </p:nvGrpSpPr>
          <p:grpSpPr>
            <a:xfrm>
              <a:off x="3053058" y="684746"/>
              <a:ext cx="720065" cy="720066"/>
              <a:chOff x="-10" y="-10"/>
              <a:chExt cx="720064" cy="720065"/>
            </a:xfrm>
          </p:grpSpPr>
          <p:sp>
            <p:nvSpPr>
              <p:cNvPr id="242" name="Shape 242"/>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3" name="Shape 243"/>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3</a:t>
                </a:r>
              </a:p>
            </p:txBody>
          </p:sp>
        </p:grpSp>
        <p:grpSp>
          <p:nvGrpSpPr>
            <p:cNvPr id="247" name="Group 247"/>
            <p:cNvGrpSpPr/>
            <p:nvPr/>
          </p:nvGrpSpPr>
          <p:grpSpPr>
            <a:xfrm>
              <a:off x="4435612" y="684746"/>
              <a:ext cx="720065" cy="720066"/>
              <a:chOff x="-10" y="-10"/>
              <a:chExt cx="720064" cy="720065"/>
            </a:xfrm>
          </p:grpSpPr>
          <p:sp>
            <p:nvSpPr>
              <p:cNvPr id="245" name="Shape 245"/>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6" name="Shape 246"/>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4</a:t>
                </a:r>
              </a:p>
            </p:txBody>
          </p:sp>
        </p:grpSp>
        <p:grpSp>
          <p:nvGrpSpPr>
            <p:cNvPr id="250" name="Group 250"/>
            <p:cNvGrpSpPr/>
            <p:nvPr/>
          </p:nvGrpSpPr>
          <p:grpSpPr>
            <a:xfrm>
              <a:off x="5818166" y="684746"/>
              <a:ext cx="720066" cy="720066"/>
              <a:chOff x="-10" y="-10"/>
              <a:chExt cx="720064" cy="720065"/>
            </a:xfrm>
          </p:grpSpPr>
          <p:sp>
            <p:nvSpPr>
              <p:cNvPr id="248" name="Shape 24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9" name="Shape 249"/>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dirty="0"/>
                  <a:t>5</a:t>
                </a:r>
              </a:p>
            </p:txBody>
          </p:sp>
        </p:grpSp>
      </p:grpSp>
      <p:sp>
        <p:nvSpPr>
          <p:cNvPr id="256" name="Shape 256"/>
          <p:cNvSpPr>
            <a:spLocks noGrp="1"/>
          </p:cNvSpPr>
          <p:nvPr>
            <p:ph type="title"/>
          </p:nvPr>
        </p:nvSpPr>
        <p:spPr>
          <a:xfrm>
            <a:off x="274320" y="292082"/>
            <a:ext cx="11887202" cy="1337753"/>
          </a:xfrm>
          <a:prstGeom prst="rect">
            <a:avLst/>
          </a:prstGeom>
        </p:spPr>
        <p:txBody>
          <a:bodyPr lIns="0" tIns="0" rIns="0" bIns="0"/>
          <a:lstStyle>
            <a:lvl1pPr>
              <a:defRPr sz="4800" spc="-200">
                <a:solidFill>
                  <a:schemeClr val="accent5"/>
                </a:solidFill>
              </a:defRPr>
            </a:lvl1pPr>
          </a:lstStyle>
          <a:p>
            <a:r>
              <a:t>Agenda</a:t>
            </a:r>
          </a:p>
        </p:txBody>
      </p:sp>
    </p:spTree>
    <p:extLst>
      <p:ext uri="{BB962C8B-B14F-4D97-AF65-F5344CB8AC3E}">
        <p14:creationId xmlns:p14="http://schemas.microsoft.com/office/powerpoint/2010/main" val="11435019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1"/>
          <p:cNvGrpSpPr/>
          <p:nvPr/>
        </p:nvGrpSpPr>
        <p:grpSpPr>
          <a:xfrm>
            <a:off x="1806875" y="4071609"/>
            <a:ext cx="2806759" cy="2016228"/>
            <a:chOff x="0" y="0"/>
            <a:chExt cx="2806757" cy="2016226"/>
          </a:xfrm>
        </p:grpSpPr>
        <p:pic>
          <p:nvPicPr>
            <p:cNvPr id="287" name="image8.png"/>
            <p:cNvPicPr>
              <a:picLocks noChangeAspect="1"/>
            </p:cNvPicPr>
            <p:nvPr/>
          </p:nvPicPr>
          <p:blipFill>
            <a:blip r:embed="rId3">
              <a:extLst/>
            </a:blip>
            <a:stretch>
              <a:fillRect/>
            </a:stretch>
          </p:blipFill>
          <p:spPr>
            <a:xfrm>
              <a:off x="1529216" y="687753"/>
              <a:ext cx="934001" cy="868540"/>
            </a:xfrm>
            <a:prstGeom prst="rect">
              <a:avLst/>
            </a:prstGeom>
            <a:ln w="12700" cap="flat">
              <a:noFill/>
              <a:miter lim="400000"/>
            </a:ln>
            <a:effectLst/>
          </p:spPr>
        </p:pic>
        <p:sp>
          <p:nvSpPr>
            <p:cNvPr id="288" name="Shape 288"/>
            <p:cNvSpPr/>
            <p:nvPr/>
          </p:nvSpPr>
          <p:spPr>
            <a:xfrm>
              <a:off x="47154" y="-1"/>
              <a:ext cx="2759604"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a:latin typeface="Segoe UI Semilight"/>
                  <a:ea typeface="Segoe UI Semilight"/>
                  <a:cs typeface="Segoe UI Semilight"/>
                  <a:sym typeface="Segoe UI Semilight"/>
                </a:defRPr>
              </a:pPr>
              <a:r>
                <a:t>Resource Requirements /</a:t>
              </a:r>
              <a:endParaRPr>
                <a:solidFill>
                  <a:srgbClr val="000000"/>
                </a:solidFill>
              </a:endParaRPr>
            </a:p>
            <a:p>
              <a:pPr algn="ctr">
                <a:defRPr>
                  <a:latin typeface="Segoe UI Semilight"/>
                  <a:ea typeface="Segoe UI Semilight"/>
                  <a:cs typeface="Segoe UI Semilight"/>
                  <a:sym typeface="Segoe UI Semilight"/>
                </a:defRPr>
              </a:pPr>
              <a:r>
                <a:t>Best Practices</a:t>
              </a:r>
            </a:p>
          </p:txBody>
        </p:sp>
        <p:pic>
          <p:nvPicPr>
            <p:cNvPr id="289" name="image9.png"/>
            <p:cNvPicPr>
              <a:picLocks noChangeAspect="1"/>
            </p:cNvPicPr>
            <p:nvPr/>
          </p:nvPicPr>
          <p:blipFill>
            <a:blip r:embed="rId4">
              <a:extLst/>
            </a:blip>
            <a:stretch>
              <a:fillRect/>
            </a:stretch>
          </p:blipFill>
          <p:spPr>
            <a:xfrm>
              <a:off x="737005" y="1133178"/>
              <a:ext cx="936944" cy="883049"/>
            </a:xfrm>
            <a:prstGeom prst="rect">
              <a:avLst/>
            </a:prstGeom>
            <a:ln w="12700" cap="flat">
              <a:noFill/>
              <a:miter lim="400000"/>
            </a:ln>
            <a:effectLst/>
          </p:spPr>
        </p:pic>
        <p:pic>
          <p:nvPicPr>
            <p:cNvPr id="290" name="image10.png"/>
            <p:cNvPicPr>
              <a:picLocks noChangeAspect="1"/>
            </p:cNvPicPr>
            <p:nvPr/>
          </p:nvPicPr>
          <p:blipFill>
            <a:blip r:embed="rId5">
              <a:extLst/>
            </a:blip>
            <a:stretch>
              <a:fillRect/>
            </a:stretch>
          </p:blipFill>
          <p:spPr>
            <a:xfrm>
              <a:off x="-1" y="700617"/>
              <a:ext cx="927433" cy="874086"/>
            </a:xfrm>
            <a:prstGeom prst="rect">
              <a:avLst/>
            </a:prstGeom>
            <a:ln w="12700" cap="flat">
              <a:noFill/>
              <a:miter lim="400000"/>
            </a:ln>
            <a:effectLst/>
          </p:spPr>
        </p:pic>
      </p:grpSp>
      <p:grpSp>
        <p:nvGrpSpPr>
          <p:cNvPr id="294" name="Group 294"/>
          <p:cNvGrpSpPr/>
          <p:nvPr/>
        </p:nvGrpSpPr>
        <p:grpSpPr>
          <a:xfrm>
            <a:off x="1716776" y="1522311"/>
            <a:ext cx="2890872" cy="2233361"/>
            <a:chOff x="0" y="0"/>
            <a:chExt cx="2890870" cy="2233359"/>
          </a:xfrm>
        </p:grpSpPr>
        <p:sp>
          <p:nvSpPr>
            <p:cNvPr id="292" name="Shape 292"/>
            <p:cNvSpPr/>
            <p:nvPr/>
          </p:nvSpPr>
          <p:spPr>
            <a:xfrm>
              <a:off x="0" y="0"/>
              <a:ext cx="2890871" cy="370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Misconfigured SQL Servers</a:t>
              </a:r>
            </a:p>
          </p:txBody>
        </p:sp>
        <p:pic>
          <p:nvPicPr>
            <p:cNvPr id="293" name="image11.png"/>
            <p:cNvPicPr>
              <a:picLocks noChangeAspect="1"/>
            </p:cNvPicPr>
            <p:nvPr/>
          </p:nvPicPr>
          <p:blipFill>
            <a:blip r:embed="rId6">
              <a:extLst/>
            </a:blip>
            <a:stretch>
              <a:fillRect/>
            </a:stretch>
          </p:blipFill>
          <p:spPr>
            <a:xfrm>
              <a:off x="395336" y="366194"/>
              <a:ext cx="1800479" cy="1867166"/>
            </a:xfrm>
            <a:prstGeom prst="rect">
              <a:avLst/>
            </a:prstGeom>
            <a:ln w="12700" cap="flat">
              <a:noFill/>
              <a:miter lim="400000"/>
            </a:ln>
            <a:effectLst/>
          </p:spPr>
        </p:pic>
      </p:grpSp>
      <p:grpSp>
        <p:nvGrpSpPr>
          <p:cNvPr id="297" name="Group 297"/>
          <p:cNvGrpSpPr/>
          <p:nvPr/>
        </p:nvGrpSpPr>
        <p:grpSpPr>
          <a:xfrm>
            <a:off x="5539568" y="1987144"/>
            <a:ext cx="1589928" cy="3217645"/>
            <a:chOff x="0" y="0"/>
            <a:chExt cx="1589927" cy="3217643"/>
          </a:xfrm>
        </p:grpSpPr>
        <p:pic>
          <p:nvPicPr>
            <p:cNvPr id="295" name="image12.png"/>
            <p:cNvPicPr>
              <a:picLocks noChangeAspect="1"/>
            </p:cNvPicPr>
            <p:nvPr/>
          </p:nvPicPr>
          <p:blipFill>
            <a:blip r:embed="rId7">
              <a:extLst/>
            </a:blip>
            <a:stretch>
              <a:fillRect/>
            </a:stretch>
          </p:blipFill>
          <p:spPr>
            <a:xfrm>
              <a:off x="-1" y="448791"/>
              <a:ext cx="1589929" cy="2768852"/>
            </a:xfrm>
            <a:prstGeom prst="rect">
              <a:avLst/>
            </a:prstGeom>
            <a:ln w="12700" cap="flat">
              <a:noFill/>
              <a:miter lim="400000"/>
            </a:ln>
            <a:effectLst/>
          </p:spPr>
        </p:pic>
        <p:sp>
          <p:nvSpPr>
            <p:cNvPr id="296" name="Shape 296"/>
            <p:cNvSpPr/>
            <p:nvPr/>
          </p:nvSpPr>
          <p:spPr>
            <a:xfrm>
              <a:off x="19750" y="-1"/>
              <a:ext cx="1489356"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Consolidation</a:t>
              </a:r>
            </a:p>
          </p:txBody>
        </p:sp>
      </p:grpSp>
      <p:grpSp>
        <p:nvGrpSpPr>
          <p:cNvPr id="300" name="Group 300"/>
          <p:cNvGrpSpPr/>
          <p:nvPr/>
        </p:nvGrpSpPr>
        <p:grpSpPr>
          <a:xfrm>
            <a:off x="8238014" y="1522311"/>
            <a:ext cx="2429765" cy="1682632"/>
            <a:chOff x="0" y="0"/>
            <a:chExt cx="2429763" cy="1682631"/>
          </a:xfrm>
        </p:grpSpPr>
        <p:sp>
          <p:nvSpPr>
            <p:cNvPr id="298" name="Shape 298"/>
            <p:cNvSpPr/>
            <p:nvPr/>
          </p:nvSpPr>
          <p:spPr>
            <a:xfrm>
              <a:off x="0" y="0"/>
              <a:ext cx="2429764" cy="370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Change in HA Strategy</a:t>
              </a:r>
            </a:p>
          </p:txBody>
        </p:sp>
        <p:pic>
          <p:nvPicPr>
            <p:cNvPr id="299" name="image13.png"/>
            <p:cNvPicPr>
              <a:picLocks noChangeAspect="1"/>
            </p:cNvPicPr>
            <p:nvPr/>
          </p:nvPicPr>
          <p:blipFill>
            <a:blip r:embed="rId8">
              <a:extLst/>
            </a:blip>
            <a:stretch>
              <a:fillRect/>
            </a:stretch>
          </p:blipFill>
          <p:spPr>
            <a:xfrm>
              <a:off x="499775" y="444205"/>
              <a:ext cx="1390848" cy="1238427"/>
            </a:xfrm>
            <a:prstGeom prst="rect">
              <a:avLst/>
            </a:prstGeom>
            <a:ln w="12700" cap="flat">
              <a:noFill/>
              <a:miter lim="400000"/>
            </a:ln>
            <a:effectLst/>
          </p:spPr>
        </p:pic>
      </p:grpSp>
      <p:grpSp>
        <p:nvGrpSpPr>
          <p:cNvPr id="304" name="Group 304"/>
          <p:cNvGrpSpPr/>
          <p:nvPr/>
        </p:nvGrpSpPr>
        <p:grpSpPr>
          <a:xfrm>
            <a:off x="8017711" y="4056515"/>
            <a:ext cx="3317487" cy="1899741"/>
            <a:chOff x="0" y="0"/>
            <a:chExt cx="3317485" cy="1899740"/>
          </a:xfrm>
        </p:grpSpPr>
        <p:pic>
          <p:nvPicPr>
            <p:cNvPr id="301" name="image14.png"/>
            <p:cNvPicPr>
              <a:picLocks noChangeAspect="1"/>
            </p:cNvPicPr>
            <p:nvPr/>
          </p:nvPicPr>
          <p:blipFill>
            <a:blip r:embed="rId9">
              <a:extLst/>
            </a:blip>
            <a:stretch>
              <a:fillRect/>
            </a:stretch>
          </p:blipFill>
          <p:spPr>
            <a:xfrm>
              <a:off x="257480" y="368057"/>
              <a:ext cx="2316051" cy="1400701"/>
            </a:xfrm>
            <a:prstGeom prst="rect">
              <a:avLst/>
            </a:prstGeom>
            <a:ln w="12700" cap="flat">
              <a:noFill/>
              <a:miter lim="400000"/>
            </a:ln>
            <a:effectLst/>
          </p:spPr>
        </p:pic>
        <p:sp>
          <p:nvSpPr>
            <p:cNvPr id="302" name="Shape 302"/>
            <p:cNvSpPr/>
            <p:nvPr/>
          </p:nvSpPr>
          <p:spPr>
            <a:xfrm>
              <a:off x="550188" y="-1"/>
              <a:ext cx="1933832"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Platform Changes</a:t>
              </a:r>
            </a:p>
          </p:txBody>
        </p:sp>
        <p:sp>
          <p:nvSpPr>
            <p:cNvPr id="303" name="Shape 303"/>
            <p:cNvSpPr/>
            <p:nvPr/>
          </p:nvSpPr>
          <p:spPr>
            <a:xfrm>
              <a:off x="0" y="1630502"/>
              <a:ext cx="3317487" cy="269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200">
                  <a:latin typeface="Segoe UI Semilight"/>
                  <a:ea typeface="Segoe UI Semilight"/>
                  <a:cs typeface="Segoe UI Semilight"/>
                  <a:sym typeface="Segoe UI Semilight"/>
                </a:defRPr>
              </a:lvl1pPr>
            </a:lstStyle>
            <a:p>
              <a:r>
                <a:t>SQL Server, OS, hardware, virtualization, Azure</a:t>
              </a:r>
            </a:p>
          </p:txBody>
        </p:sp>
      </p:grpSp>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t>Why Migrate?</a:t>
            </a:r>
          </a:p>
        </p:txBody>
      </p:sp>
    </p:spTree>
    <p:extLst>
      <p:ext uri="{BB962C8B-B14F-4D97-AF65-F5344CB8AC3E}">
        <p14:creationId xmlns:p14="http://schemas.microsoft.com/office/powerpoint/2010/main" val="11330510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advAuto="0"/>
      <p:bldP spid="294" grpId="0" animBg="1" advAuto="0"/>
      <p:bldP spid="297" grpId="0" animBg="1" advAuto="0"/>
      <p:bldP spid="300" grpId="0" animBg="1" advAuto="0"/>
      <p:bldP spid="30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Who are we?</a:t>
            </a:r>
            <a:endParaRPr dirty="0"/>
          </a:p>
        </p:txBody>
      </p:sp>
      <p:sp>
        <p:nvSpPr>
          <p:cNvPr id="283" name="Shape 283"/>
          <p:cNvSpPr/>
          <p:nvPr/>
        </p:nvSpPr>
        <p:spPr>
          <a:xfrm>
            <a:off x="5523469" y="323635"/>
            <a:ext cx="5726127" cy="47705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a:defRPr sz="1500">
                <a:latin typeface="Segoe UI Semilight"/>
                <a:ea typeface="Segoe UI Semilight"/>
                <a:cs typeface="Segoe UI Semilight"/>
                <a:sym typeface="Segoe UI Semilight"/>
              </a:defRPr>
            </a:pPr>
            <a:r>
              <a:rPr lang="en-US" sz="2500" dirty="0"/>
              <a:t>(Not a couple - we have our own wives.)</a:t>
            </a:r>
            <a:endParaRPr sz="2500" dirty="0"/>
          </a:p>
        </p:txBody>
      </p:sp>
      <p:grpSp>
        <p:nvGrpSpPr>
          <p:cNvPr id="13" name="Group 12"/>
          <p:cNvGrpSpPr/>
          <p:nvPr/>
        </p:nvGrpSpPr>
        <p:grpSpPr>
          <a:xfrm>
            <a:off x="6405048" y="1211549"/>
            <a:ext cx="1357004" cy="1304651"/>
            <a:chOff x="7307091" y="1124566"/>
            <a:chExt cx="1357004" cy="1304651"/>
          </a:xfrm>
        </p:grpSpPr>
        <p:sp>
          <p:nvSpPr>
            <p:cNvPr id="55" name="Shape 276"/>
            <p:cNvSpPr/>
            <p:nvPr/>
          </p:nvSpPr>
          <p:spPr>
            <a:xfrm>
              <a:off x="7307091" y="1124566"/>
              <a:ext cx="1357004" cy="1304651"/>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pic>
          <p:nvPicPr>
            <p:cNvPr id="57" name="Picture 56"/>
            <p:cNvPicPr>
              <a:picLocks noChangeAspect="1"/>
            </p:cNvPicPr>
            <p:nvPr/>
          </p:nvPicPr>
          <p:blipFill>
            <a:blip r:embed="rId3"/>
            <a:stretch>
              <a:fillRect/>
            </a:stretch>
          </p:blipFill>
          <p:spPr>
            <a:xfrm>
              <a:off x="7505954" y="1299633"/>
              <a:ext cx="952633" cy="952633"/>
            </a:xfrm>
            <a:prstGeom prst="rect">
              <a:avLst/>
            </a:prstGeom>
          </p:spPr>
        </p:pic>
      </p:grpSp>
      <p:grpSp>
        <p:nvGrpSpPr>
          <p:cNvPr id="12" name="Group 11"/>
          <p:cNvGrpSpPr/>
          <p:nvPr/>
        </p:nvGrpSpPr>
        <p:grpSpPr>
          <a:xfrm>
            <a:off x="469178" y="1220198"/>
            <a:ext cx="1296002" cy="1296002"/>
            <a:chOff x="753389" y="1260248"/>
            <a:chExt cx="1296002" cy="1296002"/>
          </a:xfrm>
        </p:grpSpPr>
        <p:pic>
          <p:nvPicPr>
            <p:cNvPr id="58" name="image5.png"/>
            <p:cNvPicPr>
              <a:picLocks noChangeAspect="1"/>
            </p:cNvPicPr>
            <p:nvPr/>
          </p:nvPicPr>
          <p:blipFill>
            <a:blip r:embed="rId4">
              <a:extLst/>
            </a:blip>
            <a:stretch>
              <a:fillRect/>
            </a:stretch>
          </p:blipFill>
          <p:spPr>
            <a:xfrm>
              <a:off x="753389" y="1260248"/>
              <a:ext cx="1296002" cy="1296002"/>
            </a:xfrm>
            <a:prstGeom prst="rect">
              <a:avLst/>
            </a:prstGeom>
            <a:ln w="12700">
              <a:miter lim="400000"/>
            </a:ln>
          </p:spPr>
        </p:pic>
        <p:pic>
          <p:nvPicPr>
            <p:cNvPr id="61" name="Picture 60"/>
            <p:cNvPicPr>
              <a:picLocks noChangeAspect="1"/>
            </p:cNvPicPr>
            <p:nvPr/>
          </p:nvPicPr>
          <p:blipFill>
            <a:blip r:embed="rId5"/>
            <a:stretch>
              <a:fillRect/>
            </a:stretch>
          </p:blipFill>
          <p:spPr>
            <a:xfrm>
              <a:off x="925073" y="1431786"/>
              <a:ext cx="952633" cy="952633"/>
            </a:xfrm>
            <a:prstGeom prst="rect">
              <a:avLst/>
            </a:prstGeom>
          </p:spPr>
        </p:pic>
      </p:grpSp>
      <p:sp>
        <p:nvSpPr>
          <p:cNvPr id="70" name="Rectangle 69"/>
          <p:cNvSpPr/>
          <p:nvPr/>
        </p:nvSpPr>
        <p:spPr>
          <a:xfrm>
            <a:off x="7834337" y="1220198"/>
            <a:ext cx="3467872" cy="646331"/>
          </a:xfrm>
          <a:prstGeom prst="rect">
            <a:avLst/>
          </a:prstGeom>
        </p:spPr>
        <p:txBody>
          <a:bodyPr wrap="square">
            <a:spAutoFit/>
          </a:bodyPr>
          <a:lstStyle/>
          <a:p>
            <a:r>
              <a:rPr lang="en-GB" dirty="0"/>
              <a:t>Rob – The one with the beard!</a:t>
            </a:r>
            <a:br>
              <a:rPr lang="en-GB" dirty="0"/>
            </a:br>
            <a:r>
              <a:rPr lang="en-GB" dirty="0">
                <a:solidFill>
                  <a:prstClr val="black"/>
                </a:solidFill>
              </a:rPr>
              <a:t>@</a:t>
            </a:r>
            <a:r>
              <a:rPr lang="en-GB" dirty="0" err="1">
                <a:solidFill>
                  <a:prstClr val="black"/>
                </a:solidFill>
              </a:rPr>
              <a:t>sqldbawithbeard</a:t>
            </a:r>
            <a:endParaRPr lang="en-GB" dirty="0">
              <a:solidFill>
                <a:prstClr val="black"/>
              </a:solidFill>
            </a:endParaRPr>
          </a:p>
        </p:txBody>
      </p:sp>
      <p:sp>
        <p:nvSpPr>
          <p:cNvPr id="71" name="Rectangle 70"/>
          <p:cNvSpPr/>
          <p:nvPr/>
        </p:nvSpPr>
        <p:spPr>
          <a:xfrm>
            <a:off x="1796100" y="1216601"/>
            <a:ext cx="3467872" cy="646331"/>
          </a:xfrm>
          <a:prstGeom prst="rect">
            <a:avLst/>
          </a:prstGeom>
        </p:spPr>
        <p:txBody>
          <a:bodyPr wrap="square">
            <a:spAutoFit/>
          </a:bodyPr>
          <a:lstStyle/>
          <a:p>
            <a:r>
              <a:rPr lang="en-GB" dirty="0"/>
              <a:t>Chrissy – The one with the hair!</a:t>
            </a:r>
            <a:br>
              <a:rPr lang="en-GB" dirty="0"/>
            </a:br>
            <a:r>
              <a:rPr lang="en-GB" dirty="0">
                <a:solidFill>
                  <a:prstClr val="black"/>
                </a:solidFill>
              </a:rPr>
              <a:t>@cl</a:t>
            </a:r>
          </a:p>
        </p:txBody>
      </p:sp>
      <p:sp>
        <p:nvSpPr>
          <p:cNvPr id="72" name="Content Placeholder 8"/>
          <p:cNvSpPr txBox="1">
            <a:spLocks/>
          </p:cNvSpPr>
          <p:nvPr/>
        </p:nvSpPr>
        <p:spPr>
          <a:xfrm>
            <a:off x="6172199" y="2875430"/>
            <a:ext cx="5604641" cy="3172675"/>
          </a:xfrm>
          <a:prstGeom prst="rect">
            <a:avLst/>
          </a:prstGeom>
        </p:spPr>
        <p:txBody>
          <a:bodyPr>
            <a:normAutofit/>
          </a:bodyPr>
          <a:lst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a:lstStyle>
          <a:p>
            <a:pPr hangingPunct="1"/>
            <a:r>
              <a:rPr lang="en-GB" sz="1600" dirty="0">
                <a:solidFill>
                  <a:prstClr val="black"/>
                </a:solidFill>
                <a:latin typeface="+mn-lt"/>
              </a:rPr>
              <a:t>DBA, </a:t>
            </a:r>
            <a:r>
              <a:rPr lang="en-GB" sz="1600" dirty="0" err="1">
                <a:solidFill>
                  <a:prstClr val="black"/>
                </a:solidFill>
                <a:latin typeface="+mn-lt"/>
              </a:rPr>
              <a:t>Automator</a:t>
            </a:r>
            <a:r>
              <a:rPr lang="en-GB" sz="1600" dirty="0">
                <a:solidFill>
                  <a:prstClr val="black"/>
                </a:solidFill>
                <a:latin typeface="+mn-lt"/>
              </a:rPr>
              <a:t>, Do-</a:t>
            </a:r>
            <a:r>
              <a:rPr lang="en-GB" sz="1600" dirty="0" err="1">
                <a:solidFill>
                  <a:prstClr val="black"/>
                </a:solidFill>
                <a:latin typeface="+mn-lt"/>
              </a:rPr>
              <a:t>er</a:t>
            </a:r>
            <a:r>
              <a:rPr lang="en-GB" sz="1600" dirty="0">
                <a:solidFill>
                  <a:prstClr val="black"/>
                </a:solidFill>
                <a:latin typeface="+mn-lt"/>
              </a:rPr>
              <a:t>, Trainer</a:t>
            </a:r>
          </a:p>
          <a:p>
            <a:pPr hangingPunct="1"/>
            <a:r>
              <a:rPr lang="en-GB" sz="1600" dirty="0">
                <a:solidFill>
                  <a:prstClr val="black"/>
                </a:solidFill>
                <a:latin typeface="+mn-lt"/>
              </a:rPr>
              <a:t>Interests : PowerShell, Automation And SQL (PaaS </a:t>
            </a:r>
            <a:r>
              <a:rPr lang="en-GB" sz="1600" dirty="0" err="1">
                <a:solidFill>
                  <a:prstClr val="black"/>
                </a:solidFill>
                <a:latin typeface="+mn-lt"/>
              </a:rPr>
              <a:t>geddit</a:t>
            </a:r>
            <a:r>
              <a:rPr lang="en-GB" sz="1600" dirty="0">
                <a:solidFill>
                  <a:prstClr val="black"/>
                </a:solidFill>
                <a:latin typeface="+mn-lt"/>
              </a:rPr>
              <a:t>?)</a:t>
            </a:r>
          </a:p>
          <a:p>
            <a:pPr hangingPunct="1"/>
            <a:r>
              <a:rPr lang="en-GB" sz="1600" dirty="0">
                <a:solidFill>
                  <a:prstClr val="black"/>
                </a:solidFill>
                <a:latin typeface="+mn-lt"/>
              </a:rPr>
              <a:t>Website : sqldbawith</a:t>
            </a:r>
            <a:r>
              <a:rPr lang="en-GB" sz="1600" dirty="0">
                <a:solidFill>
                  <a:srgbClr val="FF0000"/>
                </a:solidFill>
                <a:latin typeface="+mn-lt"/>
              </a:rPr>
              <a:t>A</a:t>
            </a:r>
            <a:r>
              <a:rPr lang="en-GB" sz="1600" dirty="0">
                <a:solidFill>
                  <a:prstClr val="black"/>
                </a:solidFill>
                <a:latin typeface="+mn-lt"/>
              </a:rPr>
              <a:t>beard.com</a:t>
            </a:r>
          </a:p>
          <a:p>
            <a:pPr hangingPunct="1"/>
            <a:r>
              <a:rPr lang="en-GB" sz="1600" dirty="0">
                <a:solidFill>
                  <a:prstClr val="black"/>
                </a:solidFill>
                <a:latin typeface="+mn-lt"/>
              </a:rPr>
              <a:t>Interesting Fact : (Still) Plays Cricket, Drone Flyer</a:t>
            </a:r>
          </a:p>
          <a:p>
            <a:pPr hangingPunct="1"/>
            <a:r>
              <a:rPr lang="en-GB" sz="1600" dirty="0">
                <a:solidFill>
                  <a:prstClr val="black"/>
                </a:solidFill>
                <a:latin typeface="+mn-lt"/>
              </a:rPr>
              <a:t>Speaker : SQL Saturdays, SQL Relay, PowerShell Conference EU</a:t>
            </a:r>
          </a:p>
          <a:p>
            <a:pPr hangingPunct="1"/>
            <a:r>
              <a:rPr lang="en-GB" sz="1600" dirty="0">
                <a:solidFill>
                  <a:prstClr val="black"/>
                </a:solidFill>
                <a:latin typeface="+mn-lt"/>
              </a:rPr>
              <a:t>Community : SQL South West , SQL Saturday Exeter , PowerShell Virtual Chapter Officer, Organiser for PowerShell Conference EU 2017,  </a:t>
            </a:r>
            <a:r>
              <a:rPr lang="en-GB" sz="1600" dirty="0" err="1">
                <a:solidFill>
                  <a:prstClr val="black"/>
                </a:solidFill>
                <a:latin typeface="+mn-lt"/>
              </a:rPr>
              <a:t>SQLBits</a:t>
            </a:r>
            <a:r>
              <a:rPr lang="en-GB" sz="1600" dirty="0">
                <a:solidFill>
                  <a:prstClr val="black"/>
                </a:solidFill>
                <a:latin typeface="+mn-lt"/>
              </a:rPr>
              <a:t> Shouter!</a:t>
            </a:r>
          </a:p>
          <a:p>
            <a:pPr hangingPunct="1"/>
            <a:r>
              <a:rPr lang="en-GB" sz="1600" dirty="0">
                <a:solidFill>
                  <a:prstClr val="black"/>
                </a:solidFill>
                <a:latin typeface="+mn-lt"/>
              </a:rPr>
              <a:t>Lead for </a:t>
            </a:r>
            <a:r>
              <a:rPr lang="en-GB" sz="1600" dirty="0" err="1">
                <a:solidFill>
                  <a:prstClr val="black"/>
                </a:solidFill>
                <a:latin typeface="+mn-lt"/>
              </a:rPr>
              <a:t>dbareports</a:t>
            </a:r>
            <a:r>
              <a:rPr lang="en-GB" sz="1600" dirty="0">
                <a:solidFill>
                  <a:prstClr val="black"/>
                </a:solidFill>
                <a:latin typeface="+mn-lt"/>
              </a:rPr>
              <a:t>, major contributor to </a:t>
            </a:r>
            <a:r>
              <a:rPr lang="en-GB" sz="1600" dirty="0" err="1">
                <a:solidFill>
                  <a:prstClr val="black"/>
                </a:solidFill>
                <a:latin typeface="+mn-lt"/>
              </a:rPr>
              <a:t>dbatools</a:t>
            </a:r>
            <a:r>
              <a:rPr lang="en-GB" sz="1600" dirty="0">
                <a:solidFill>
                  <a:prstClr val="black"/>
                </a:solidFill>
                <a:latin typeface="+mn-lt"/>
              </a:rPr>
              <a:t> </a:t>
            </a:r>
          </a:p>
          <a:p>
            <a:pPr marL="0" indent="0" hangingPunct="1">
              <a:buFont typeface="Arial"/>
              <a:buNone/>
            </a:pPr>
            <a:endParaRPr lang="en-GB" sz="1600" dirty="0">
              <a:solidFill>
                <a:prstClr val="black"/>
              </a:solidFill>
              <a:latin typeface="+mn-lt"/>
            </a:endParaRPr>
          </a:p>
          <a:p>
            <a:pPr marL="0" indent="0" hangingPunct="1">
              <a:buFont typeface="Arial"/>
              <a:buNone/>
            </a:pPr>
            <a:endParaRPr lang="en-GB" sz="1600" dirty="0">
              <a:latin typeface="+mn-lt"/>
            </a:endParaRPr>
          </a:p>
        </p:txBody>
      </p:sp>
      <p:sp>
        <p:nvSpPr>
          <p:cNvPr id="73" name="Content Placeholder 8"/>
          <p:cNvSpPr txBox="1">
            <a:spLocks/>
          </p:cNvSpPr>
          <p:nvPr/>
        </p:nvSpPr>
        <p:spPr>
          <a:xfrm>
            <a:off x="266249" y="2907925"/>
            <a:ext cx="5604641" cy="3009551"/>
          </a:xfrm>
          <a:prstGeom prst="rect">
            <a:avLst/>
          </a:prstGeom>
        </p:spPr>
        <p:txBody>
          <a:bodyPr>
            <a:normAutofit/>
          </a:bodyPr>
          <a:lst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a:lstStyle>
          <a:p>
            <a:pPr hangingPunct="1"/>
            <a:r>
              <a:rPr lang="en-GB" sz="1600" dirty="0">
                <a:solidFill>
                  <a:prstClr val="black"/>
                </a:solidFill>
                <a:latin typeface="+mn-lt"/>
              </a:rPr>
              <a:t>PowerShell MVP, DBA at NATO Special Ops</a:t>
            </a:r>
          </a:p>
          <a:p>
            <a:pPr hangingPunct="1"/>
            <a:r>
              <a:rPr lang="en-GB" sz="1600" dirty="0">
                <a:solidFill>
                  <a:prstClr val="black"/>
                </a:solidFill>
                <a:latin typeface="+mn-lt"/>
              </a:rPr>
              <a:t>Interests : PowerShell, SQL Server, cats, beer</a:t>
            </a:r>
          </a:p>
          <a:p>
            <a:pPr hangingPunct="1"/>
            <a:r>
              <a:rPr lang="en-GB" sz="1600" dirty="0">
                <a:solidFill>
                  <a:prstClr val="black"/>
                </a:solidFill>
                <a:latin typeface="+mn-lt"/>
              </a:rPr>
              <a:t>Websites : netnerds.net, realcajunrecipes.com</a:t>
            </a:r>
          </a:p>
          <a:p>
            <a:pPr hangingPunct="1"/>
            <a:r>
              <a:rPr lang="en-GB" sz="1600" dirty="0">
                <a:solidFill>
                  <a:prstClr val="black"/>
                </a:solidFill>
                <a:latin typeface="+mn-lt"/>
              </a:rPr>
              <a:t>Interesting Fact : Parents are native French speakers</a:t>
            </a:r>
          </a:p>
          <a:p>
            <a:pPr hangingPunct="1"/>
            <a:r>
              <a:rPr lang="en-GB" sz="1600" dirty="0">
                <a:solidFill>
                  <a:prstClr val="black"/>
                </a:solidFill>
                <a:latin typeface="+mn-lt"/>
              </a:rPr>
              <a:t>Speaker : SQL Saturdays, PowerShell Conference EU, SQL Days Belgium, PowerShell &amp; SQL Server User Groups</a:t>
            </a:r>
          </a:p>
          <a:p>
            <a:pPr hangingPunct="1"/>
            <a:r>
              <a:rPr lang="en-GB" sz="1600" dirty="0">
                <a:solidFill>
                  <a:prstClr val="black"/>
                </a:solidFill>
                <a:latin typeface="+mn-lt"/>
              </a:rPr>
              <a:t>Community : Belgian PowerShell User Group, PASS PowerShell Virtual Chapter, SQL Community Collaborative</a:t>
            </a:r>
          </a:p>
          <a:p>
            <a:pPr hangingPunct="1"/>
            <a:r>
              <a:rPr lang="en-GB" sz="1600" dirty="0">
                <a:solidFill>
                  <a:prstClr val="black"/>
                </a:solidFill>
                <a:latin typeface="+mn-lt"/>
              </a:rPr>
              <a:t>Lead for </a:t>
            </a:r>
            <a:r>
              <a:rPr lang="en-GB" sz="1600" dirty="0" err="1">
                <a:solidFill>
                  <a:prstClr val="black"/>
                </a:solidFill>
                <a:latin typeface="+mn-lt"/>
              </a:rPr>
              <a:t>dbatools</a:t>
            </a:r>
            <a:r>
              <a:rPr lang="en-GB" sz="1600" dirty="0">
                <a:solidFill>
                  <a:prstClr val="black"/>
                </a:solidFill>
                <a:latin typeface="+mn-lt"/>
              </a:rPr>
              <a:t>, major contributor to </a:t>
            </a:r>
            <a:r>
              <a:rPr lang="en-GB" sz="1600" dirty="0" err="1">
                <a:solidFill>
                  <a:prstClr val="black"/>
                </a:solidFill>
                <a:latin typeface="+mn-lt"/>
              </a:rPr>
              <a:t>dbareports</a:t>
            </a:r>
            <a:endParaRPr lang="en-GB" sz="1600" dirty="0">
              <a:latin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2" name="Group 312"/>
          <p:cNvGrpSpPr/>
          <p:nvPr/>
        </p:nvGrpSpPr>
        <p:grpSpPr>
          <a:xfrm>
            <a:off x="1546382" y="1677653"/>
            <a:ext cx="8671309" cy="3314701"/>
            <a:chOff x="0" y="0"/>
            <a:chExt cx="8671308" cy="3314700"/>
          </a:xfrm>
        </p:grpSpPr>
        <p:sp>
          <p:nvSpPr>
            <p:cNvPr id="310" name="Shape 310"/>
            <p:cNvSpPr/>
            <p:nvPr/>
          </p:nvSpPr>
          <p:spPr>
            <a:xfrm>
              <a:off x="0" y="0"/>
              <a:ext cx="4660492" cy="33147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defRPr sz="2400">
                  <a:latin typeface="Segoe UI Semilight"/>
                  <a:ea typeface="Segoe UI Semilight"/>
                  <a:cs typeface="Segoe UI Semilight"/>
                  <a:sym typeface="Segoe UI Semilight"/>
                </a:defRPr>
              </a:pPr>
              <a:r>
                <a:t>Databases</a:t>
              </a:r>
              <a:endParaRPr>
                <a:solidFill>
                  <a:srgbClr val="000000"/>
                </a:solidFill>
              </a:endParaRPr>
            </a:p>
            <a:p>
              <a:pPr>
                <a:defRPr sz="2400">
                  <a:latin typeface="Segoe UI Semilight"/>
                  <a:ea typeface="Segoe UI Semilight"/>
                  <a:cs typeface="Segoe UI Semilight"/>
                  <a:sym typeface="Segoe UI Semilight"/>
                </a:defRPr>
              </a:pPr>
              <a:r>
                <a:t>Logins</a:t>
              </a:r>
              <a:endParaRPr>
                <a:solidFill>
                  <a:srgbClr val="000000"/>
                </a:solidFill>
              </a:endParaRPr>
            </a:p>
            <a:p>
              <a:pPr>
                <a:defRPr sz="2400">
                  <a:latin typeface="Segoe UI Semilight"/>
                  <a:ea typeface="Segoe UI Semilight"/>
                  <a:cs typeface="Segoe UI Semilight"/>
                  <a:sym typeface="Segoe UI Semilight"/>
                </a:defRPr>
              </a:pPr>
              <a:r>
                <a:t>Jobs &amp; Schedules</a:t>
              </a:r>
              <a:endParaRPr>
                <a:solidFill>
                  <a:srgbClr val="000000"/>
                </a:solidFill>
              </a:endParaRPr>
            </a:p>
            <a:p>
              <a:pPr>
                <a:defRPr sz="2400">
                  <a:latin typeface="Segoe UI Semilight"/>
                  <a:ea typeface="Segoe UI Semilight"/>
                  <a:cs typeface="Segoe UI Semilight"/>
                  <a:sym typeface="Segoe UI Semilight"/>
                </a:defRPr>
              </a:pPr>
              <a:r>
                <a:t>Server Configurations</a:t>
              </a:r>
              <a:endParaRPr>
                <a:solidFill>
                  <a:srgbClr val="000000"/>
                </a:solidFill>
              </a:endParaRPr>
            </a:p>
            <a:p>
              <a:pPr>
                <a:defRPr sz="2400">
                  <a:latin typeface="Segoe UI Semilight"/>
                  <a:ea typeface="Segoe UI Semilight"/>
                  <a:cs typeface="Segoe UI Semilight"/>
                  <a:sym typeface="Segoe UI Semilight"/>
                </a:defRPr>
              </a:pPr>
              <a:r>
                <a:t>Linked Servers</a:t>
              </a:r>
              <a:endParaRPr>
                <a:solidFill>
                  <a:srgbClr val="000000"/>
                </a:solidFill>
              </a:endParaRPr>
            </a:p>
            <a:p>
              <a:pPr>
                <a:defRPr sz="2400">
                  <a:latin typeface="Segoe UI Semilight"/>
                  <a:ea typeface="Segoe UI Semilight"/>
                  <a:cs typeface="Segoe UI Semilight"/>
                  <a:sym typeface="Segoe UI Semilight"/>
                </a:defRPr>
              </a:pPr>
              <a:r>
                <a:t>Credentials</a:t>
              </a:r>
              <a:endParaRPr>
                <a:solidFill>
                  <a:srgbClr val="000000"/>
                </a:solidFill>
              </a:endParaRPr>
            </a:p>
            <a:p>
              <a:pPr>
                <a:defRPr sz="2400">
                  <a:latin typeface="Segoe UI Semilight"/>
                  <a:ea typeface="Segoe UI Semilight"/>
                  <a:cs typeface="Segoe UI Semilight"/>
                  <a:sym typeface="Segoe UI Semilight"/>
                </a:defRPr>
              </a:pPr>
              <a:r>
                <a:t>Reporting Services</a:t>
              </a:r>
              <a:endParaRPr>
                <a:solidFill>
                  <a:srgbClr val="000000"/>
                </a:solidFill>
              </a:endParaRPr>
            </a:p>
            <a:p>
              <a:pPr>
                <a:defRPr sz="2400">
                  <a:latin typeface="Segoe UI Semilight"/>
                  <a:ea typeface="Segoe UI Semilight"/>
                  <a:cs typeface="Segoe UI Semilight"/>
                  <a:sym typeface="Segoe UI Semilight"/>
                </a:defRPr>
              </a:pPr>
              <a:r>
                <a:t>Integration Services</a:t>
              </a:r>
              <a:endParaRPr>
                <a:solidFill>
                  <a:srgbClr val="000000"/>
                </a:solidFill>
              </a:endParaRPr>
            </a:p>
            <a:p>
              <a:pPr>
                <a:defRPr sz="2400">
                  <a:latin typeface="Segoe UI Semilight"/>
                  <a:ea typeface="Segoe UI Semilight"/>
                  <a:cs typeface="Segoe UI Semilight"/>
                  <a:sym typeface="Segoe UI Semilight"/>
                </a:defRPr>
              </a:pPr>
              <a:r>
                <a:t>Maintenance objects</a:t>
              </a:r>
            </a:p>
          </p:txBody>
        </p:sp>
        <p:sp>
          <p:nvSpPr>
            <p:cNvPr id="311" name="Shape 311"/>
            <p:cNvSpPr/>
            <p:nvPr/>
          </p:nvSpPr>
          <p:spPr>
            <a:xfrm>
              <a:off x="4660489" y="0"/>
              <a:ext cx="4010820" cy="33147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2400">
                  <a:latin typeface="Segoe UI Semilight"/>
                  <a:ea typeface="Segoe UI Semilight"/>
                  <a:cs typeface="Segoe UI Semilight"/>
                  <a:sym typeface="Segoe UI Semilight"/>
                </a:defRPr>
              </a:pPr>
              <a:r>
                <a:t>Availability Groups</a:t>
              </a:r>
              <a:endParaRPr>
                <a:solidFill>
                  <a:srgbClr val="000000"/>
                </a:solidFill>
              </a:endParaRPr>
            </a:p>
            <a:p>
              <a:pPr>
                <a:defRPr sz="2400">
                  <a:latin typeface="Segoe UI Semilight"/>
                  <a:ea typeface="Segoe UI Semilight"/>
                  <a:cs typeface="Segoe UI Semilight"/>
                  <a:sym typeface="Segoe UI Semilight"/>
                </a:defRPr>
              </a:pPr>
              <a:r>
                <a:t>Replication Settings</a:t>
              </a:r>
              <a:endParaRPr>
                <a:solidFill>
                  <a:srgbClr val="000000"/>
                </a:solidFill>
              </a:endParaRPr>
            </a:p>
            <a:p>
              <a:pPr>
                <a:defRPr sz="2400">
                  <a:latin typeface="Segoe UI Semilight"/>
                  <a:ea typeface="Segoe UI Semilight"/>
                  <a:cs typeface="Segoe UI Semilight"/>
                  <a:sym typeface="Segoe UI Semilight"/>
                </a:defRPr>
              </a:pPr>
              <a:r>
                <a:t>Central Management Server </a:t>
              </a:r>
              <a:endParaRPr>
                <a:solidFill>
                  <a:srgbClr val="000000"/>
                </a:solidFill>
              </a:endParaRPr>
            </a:p>
            <a:p>
              <a:pPr>
                <a:defRPr sz="2400">
                  <a:latin typeface="Segoe UI Semilight"/>
                  <a:ea typeface="Segoe UI Semilight"/>
                  <a:cs typeface="Segoe UI Semilight"/>
                  <a:sym typeface="Segoe UI Semilight"/>
                </a:defRPr>
              </a:pPr>
              <a:r>
                <a:t>Operators</a:t>
              </a:r>
              <a:endParaRPr>
                <a:solidFill>
                  <a:srgbClr val="000000"/>
                </a:solidFill>
              </a:endParaRPr>
            </a:p>
            <a:p>
              <a:pPr>
                <a:defRPr sz="2400">
                  <a:latin typeface="Segoe UI Semilight"/>
                  <a:ea typeface="Segoe UI Semilight"/>
                  <a:cs typeface="Segoe UI Semilight"/>
                  <a:sym typeface="Segoe UI Semilight"/>
                </a:defRPr>
              </a:pPr>
              <a:r>
                <a:t>Alerts</a:t>
              </a:r>
              <a:endParaRPr>
                <a:solidFill>
                  <a:srgbClr val="000000"/>
                </a:solidFill>
              </a:endParaRPr>
            </a:p>
            <a:p>
              <a:pPr>
                <a:defRPr sz="2400">
                  <a:latin typeface="Segoe UI Semilight"/>
                  <a:ea typeface="Segoe UI Semilight"/>
                  <a:cs typeface="Segoe UI Semilight"/>
                  <a:sym typeface="Segoe UI Semilight"/>
                </a:defRPr>
              </a:pPr>
              <a:r>
                <a:t>Proxies</a:t>
              </a:r>
              <a:endParaRPr>
                <a:solidFill>
                  <a:srgbClr val="000000"/>
                </a:solidFill>
              </a:endParaRPr>
            </a:p>
            <a:p>
              <a:pPr>
                <a:defRPr sz="2400">
                  <a:latin typeface="Segoe UI Semilight"/>
                  <a:ea typeface="Segoe UI Semilight"/>
                  <a:cs typeface="Segoe UI Semilight"/>
                  <a:sym typeface="Segoe UI Semilight"/>
                </a:defRPr>
              </a:pPr>
              <a:r>
                <a:t>Certificates</a:t>
              </a:r>
              <a:endParaRPr>
                <a:solidFill>
                  <a:srgbClr val="000000"/>
                </a:solidFill>
              </a:endParaRPr>
            </a:p>
            <a:p>
              <a:pPr>
                <a:defRPr sz="2400">
                  <a:latin typeface="Segoe UI Semilight"/>
                  <a:ea typeface="Segoe UI Semilight"/>
                  <a:cs typeface="Segoe UI Semilight"/>
                  <a:sym typeface="Segoe UI Semilight"/>
                </a:defRPr>
              </a:pPr>
              <a:r>
                <a:t>Policy Management</a:t>
              </a:r>
              <a:endParaRPr>
                <a:solidFill>
                  <a:srgbClr val="000000"/>
                </a:solidFill>
              </a:endParaRPr>
            </a:p>
            <a:p>
              <a:pPr>
                <a:defRPr sz="2400">
                  <a:latin typeface="Segoe UI Semilight"/>
                  <a:ea typeface="Segoe UI Semilight"/>
                  <a:cs typeface="Segoe UI Semilight"/>
                  <a:sym typeface="Segoe UI Semilight"/>
                </a:defRPr>
              </a:pPr>
              <a:r>
                <a:t>Resource Pools</a:t>
              </a:r>
            </a:p>
          </p:txBody>
        </p:sp>
      </p:grpSp>
      <p:sp>
        <p:nvSpPr>
          <p:cNvPr id="315" name="Shape 315"/>
          <p:cNvSpPr/>
          <p:nvPr/>
        </p:nvSpPr>
        <p:spPr>
          <a:xfrm>
            <a:off x="3707903" y="6066647"/>
            <a:ext cx="1611984"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defRPr sz="1200">
                <a:solidFill>
                  <a:srgbClr val="FFFFFF"/>
                </a:solidFill>
                <a:latin typeface="Segoe UI Light"/>
                <a:ea typeface="Segoe UI Light"/>
                <a:cs typeface="Segoe UI Light"/>
                <a:sym typeface="Segoe UI Light"/>
              </a:defRPr>
            </a:lvl1pPr>
          </a:lstStyle>
          <a:p>
            <a:r>
              <a:t>..not an exhaustive list</a:t>
            </a:r>
          </a:p>
        </p:txBody>
      </p:sp>
      <p:sp>
        <p:nvSpPr>
          <p:cNvPr id="316" name="Shape 316"/>
          <p:cNvSpPr>
            <a:spLocks noGrp="1"/>
          </p:cNvSpPr>
          <p:nvPr>
            <p:ph type="title"/>
          </p:nvPr>
        </p:nvSpPr>
        <p:spPr>
          <a:prstGeom prst="rect">
            <a:avLst/>
          </a:prstGeom>
        </p:spPr>
        <p:txBody>
          <a:bodyPr lIns="0" tIns="0" rIns="0" bIns="0"/>
          <a:lstStyle>
            <a:lvl1pPr>
              <a:defRPr sz="4800" spc="-200">
                <a:solidFill>
                  <a:schemeClr val="accent5"/>
                </a:solidFill>
              </a:defRPr>
            </a:lvl1pPr>
          </a:lstStyle>
          <a:p>
            <a:r>
              <a:t>What to migrate?</a:t>
            </a:r>
          </a:p>
        </p:txBody>
      </p:sp>
    </p:spTree>
    <p:extLst>
      <p:ext uri="{BB962C8B-B14F-4D97-AF65-F5344CB8AC3E}">
        <p14:creationId xmlns:p14="http://schemas.microsoft.com/office/powerpoint/2010/main" val="22349363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6" name="Group 326"/>
          <p:cNvGrpSpPr/>
          <p:nvPr/>
        </p:nvGrpSpPr>
        <p:grpSpPr>
          <a:xfrm>
            <a:off x="6386618" y="1400291"/>
            <a:ext cx="3843336" cy="2340869"/>
            <a:chOff x="0" y="0"/>
            <a:chExt cx="3843334" cy="2340867"/>
          </a:xfrm>
        </p:grpSpPr>
        <p:sp>
          <p:nvSpPr>
            <p:cNvPr id="322" name="Shape 322"/>
            <p:cNvSpPr/>
            <p:nvPr/>
          </p:nvSpPr>
          <p:spPr>
            <a:xfrm>
              <a:off x="-1" y="0"/>
              <a:ext cx="3843335" cy="2340868"/>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grpSp>
          <p:nvGrpSpPr>
            <p:cNvPr id="325" name="Group 325"/>
            <p:cNvGrpSpPr/>
            <p:nvPr/>
          </p:nvGrpSpPr>
          <p:grpSpPr>
            <a:xfrm>
              <a:off x="24784" y="15917"/>
              <a:ext cx="3783634" cy="2241182"/>
              <a:chOff x="0" y="0"/>
              <a:chExt cx="3783633" cy="2241180"/>
            </a:xfrm>
          </p:grpSpPr>
          <p:sp>
            <p:nvSpPr>
              <p:cNvPr id="323" name="Shape 323"/>
              <p:cNvSpPr/>
              <p:nvPr/>
            </p:nvSpPr>
            <p:spPr>
              <a:xfrm>
                <a:off x="-1" y="524143"/>
                <a:ext cx="3783634" cy="1717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1400">
                    <a:solidFill>
                      <a:srgbClr val="FFFFFF"/>
                    </a:solidFill>
                    <a:latin typeface="Segoe UI Light"/>
                    <a:ea typeface="Segoe UI Light"/>
                    <a:cs typeface="Segoe UI Light"/>
                    <a:sym typeface="Segoe UI Light"/>
                  </a:defRPr>
                </a:pPr>
                <a:r>
                  <a:t>SIDs, passwords, server roles,</a:t>
                </a:r>
                <a:endParaRPr>
                  <a:solidFill>
                    <a:srgbClr val="000000"/>
                  </a:solidFill>
                  <a:latin typeface="Segoe UI Semilight"/>
                  <a:ea typeface="Segoe UI Semilight"/>
                  <a:cs typeface="Segoe UI Semilight"/>
                  <a:sym typeface="Segoe UI Semilight"/>
                </a:endParaRPr>
              </a:p>
              <a:p>
                <a:pPr algn="ctr" defTabSz="914400">
                  <a:defRPr sz="1400">
                    <a:solidFill>
                      <a:srgbClr val="FFFFFF"/>
                    </a:solidFill>
                    <a:latin typeface="Segoe UI Light"/>
                    <a:ea typeface="Segoe UI Light"/>
                    <a:cs typeface="Segoe UI Light"/>
                    <a:sym typeface="Segoe UI Light"/>
                  </a:defRPr>
                </a:pPr>
                <a:r>
                  <a:t>server permission sets, credential mapping, password complexity &amp; expiration, default db, owned databases, status, default language,</a:t>
                </a:r>
                <a:endParaRPr>
                  <a:solidFill>
                    <a:srgbClr val="000000"/>
                  </a:solidFill>
                  <a:latin typeface="Segoe UI Semilight"/>
                  <a:ea typeface="Segoe UI Semilight"/>
                  <a:cs typeface="Segoe UI Semilight"/>
                  <a:sym typeface="Segoe UI Semilight"/>
                </a:endParaRPr>
              </a:p>
              <a:p>
                <a:pPr algn="ctr" defTabSz="914400">
                  <a:defRPr sz="1200">
                    <a:solidFill>
                      <a:srgbClr val="FFFFFF"/>
                    </a:solidFill>
                    <a:latin typeface="Segoe UI Light"/>
                    <a:ea typeface="Segoe UI Light"/>
                    <a:cs typeface="Segoe UI Light"/>
                    <a:sym typeface="Segoe UI Light"/>
                  </a:defRPr>
                </a:pPr>
                <a:r>
                  <a:t>exists at destination, login type, destination login </a:t>
                </a:r>
                <a:br/>
                <a:r>
                  <a:rPr sz="1000"/>
                  <a:t>mode, version/hash compatibility, related objects like</a:t>
                </a:r>
                <a:br>
                  <a:rPr sz="1000"/>
                </a:br>
                <a:r>
                  <a:rPr sz="1000"/>
                  <a:t>jobs, can’t drop if schema owner or assigned a </a:t>
                </a:r>
                <a:br>
                  <a:rPr sz="1000"/>
                </a:br>
                <a:r>
                  <a:rPr sz="800"/>
                  <a:t>permission</a:t>
                </a:r>
                <a:r>
                  <a:rPr sz="1000"/>
                  <a:t> </a:t>
                </a:r>
                <a:r>
                  <a:rPr sz="800"/>
                  <a:t>set, does windows login exist at destination, </a:t>
                </a:r>
                <a:br>
                  <a:rPr sz="800"/>
                </a:br>
                <a:endParaRPr sz="800"/>
              </a:p>
            </p:txBody>
          </p:sp>
          <p:sp>
            <p:nvSpPr>
              <p:cNvPr id="324" name="Shape 324"/>
              <p:cNvSpPr/>
              <p:nvPr/>
            </p:nvSpPr>
            <p:spPr>
              <a:xfrm>
                <a:off x="1311233" y="0"/>
                <a:ext cx="1171294" cy="523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Logins</a:t>
                </a:r>
              </a:p>
            </p:txBody>
          </p:sp>
        </p:grpSp>
      </p:grpSp>
      <p:sp>
        <p:nvSpPr>
          <p:cNvPr id="327" name="Shape 327"/>
          <p:cNvSpPr/>
          <p:nvPr/>
        </p:nvSpPr>
        <p:spPr>
          <a:xfrm>
            <a:off x="7314712" y="3418395"/>
            <a:ext cx="2146604" cy="180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lnSpc>
                <a:spcPct val="150000"/>
              </a:lnSpc>
              <a:defRPr sz="600">
                <a:solidFill>
                  <a:srgbClr val="FFFFFF"/>
                </a:solidFill>
                <a:latin typeface="Segoe UI Light"/>
                <a:ea typeface="Segoe UI Light"/>
                <a:cs typeface="Segoe UI Light"/>
                <a:sym typeface="Segoe UI Light"/>
              </a:defRPr>
            </a:lvl1pPr>
          </a:lstStyle>
          <a:p>
            <a:r>
              <a:t>skip built in accounts, certificate mapped, asymmetric keys,</a:t>
            </a:r>
          </a:p>
        </p:txBody>
      </p:sp>
      <p:grpSp>
        <p:nvGrpSpPr>
          <p:cNvPr id="331" name="Group 331"/>
          <p:cNvGrpSpPr/>
          <p:nvPr/>
        </p:nvGrpSpPr>
        <p:grpSpPr>
          <a:xfrm>
            <a:off x="2135130" y="1400293"/>
            <a:ext cx="3924375" cy="2340866"/>
            <a:chOff x="0" y="0"/>
            <a:chExt cx="3924374" cy="2340865"/>
          </a:xfrm>
        </p:grpSpPr>
        <p:sp>
          <p:nvSpPr>
            <p:cNvPr id="328" name="Shape 328"/>
            <p:cNvSpPr/>
            <p:nvPr/>
          </p:nvSpPr>
          <p:spPr>
            <a:xfrm>
              <a:off x="-1" y="-1"/>
              <a:ext cx="3924375" cy="2340867"/>
            </a:xfrm>
            <a:prstGeom prst="rect">
              <a:avLst/>
            </a:prstGeom>
            <a:solidFill>
              <a:srgbClr val="D83B0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29" name="Shape 329"/>
            <p:cNvSpPr/>
            <p:nvPr/>
          </p:nvSpPr>
          <p:spPr>
            <a:xfrm>
              <a:off x="934939" y="17107"/>
              <a:ext cx="1823465" cy="523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Databases</a:t>
              </a:r>
            </a:p>
          </p:txBody>
        </p:sp>
        <p:sp>
          <p:nvSpPr>
            <p:cNvPr id="330" name="Shape 330"/>
            <p:cNvSpPr/>
            <p:nvPr/>
          </p:nvSpPr>
          <p:spPr>
            <a:xfrm>
              <a:off x="6443" y="544703"/>
              <a:ext cx="3863414" cy="170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1300">
                  <a:solidFill>
                    <a:srgbClr val="FFFFFF"/>
                  </a:solidFill>
                  <a:latin typeface="Segoe UI Light"/>
                  <a:ea typeface="Segoe UI Light"/>
                  <a:cs typeface="Segoe UI Light"/>
                  <a:sym typeface="Segoe UI Light"/>
                </a:defRPr>
              </a:pPr>
              <a:r>
                <a:t>Complex file structures, filestreams,</a:t>
              </a:r>
              <a:br/>
              <a:r>
                <a:t>full-text indexes, edition differences, version compatibility settings, server collation, mirroring, broker-enabled, trustworthy, read-only, owner</a:t>
              </a:r>
              <a:br/>
              <a:r>
                <a:rPr sz="1000"/>
                <a:t>Availability Groups, replication, associated logins, jobs, linked </a:t>
              </a:r>
              <a:br>
                <a:rPr sz="1000"/>
              </a:br>
              <a:r>
                <a:rPr sz="1000"/>
                <a:t>servers, post migration actions, reattach at source, set</a:t>
              </a:r>
              <a:br>
                <a:rPr sz="1000"/>
              </a:br>
              <a:r>
                <a:rPr sz="1000"/>
                <a:t>source read only, database state, log shipping, </a:t>
              </a:r>
              <a:br>
                <a:rPr sz="1000"/>
              </a:br>
              <a:r>
                <a:rPr sz="800"/>
                <a:t>currently connected users, is system db, exists at </a:t>
              </a:r>
              <a:br>
                <a:rPr sz="800"/>
              </a:br>
              <a:r>
                <a:rPr sz="800"/>
                <a:t>destination,, owner chaining, associated</a:t>
              </a:r>
              <a:br>
                <a:rPr sz="800"/>
              </a:br>
              <a:r>
                <a:rPr sz="600"/>
                <a:t>logins, jobs, certificates, packages, etc.</a:t>
              </a:r>
            </a:p>
          </p:txBody>
        </p:sp>
      </p:grpSp>
      <p:sp>
        <p:nvSpPr>
          <p:cNvPr id="332" name="Shape 332"/>
          <p:cNvSpPr/>
          <p:nvPr/>
        </p:nvSpPr>
        <p:spPr>
          <a:xfrm>
            <a:off x="362321" y="1008917"/>
            <a:ext cx="187054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737373"/>
                </a:solidFill>
                <a:latin typeface="Segoe UI Semilight"/>
                <a:ea typeface="Segoe UI Semilight"/>
                <a:cs typeface="Segoe UI Semilight"/>
                <a:sym typeface="Segoe UI Semilight"/>
              </a:defRPr>
            </a:lvl1pPr>
          </a:lstStyle>
          <a:p>
            <a:r>
              <a:t> there are a few...</a:t>
            </a:r>
          </a:p>
        </p:txBody>
      </p:sp>
      <p:grpSp>
        <p:nvGrpSpPr>
          <p:cNvPr id="349" name="Group 349"/>
          <p:cNvGrpSpPr/>
          <p:nvPr/>
        </p:nvGrpSpPr>
        <p:grpSpPr>
          <a:xfrm>
            <a:off x="2119790" y="3850885"/>
            <a:ext cx="10125970" cy="2414020"/>
            <a:chOff x="0" y="0"/>
            <a:chExt cx="10125968" cy="2414019"/>
          </a:xfrm>
        </p:grpSpPr>
        <p:grpSp>
          <p:nvGrpSpPr>
            <p:cNvPr id="336" name="Group 336"/>
            <p:cNvGrpSpPr/>
            <p:nvPr/>
          </p:nvGrpSpPr>
          <p:grpSpPr>
            <a:xfrm>
              <a:off x="0" y="1225154"/>
              <a:ext cx="3941067" cy="1188864"/>
              <a:chOff x="0" y="0"/>
              <a:chExt cx="3941066" cy="1188863"/>
            </a:xfrm>
          </p:grpSpPr>
          <p:sp>
            <p:nvSpPr>
              <p:cNvPr id="333" name="Shape 333"/>
              <p:cNvSpPr/>
              <p:nvPr/>
            </p:nvSpPr>
            <p:spPr>
              <a:xfrm>
                <a:off x="16694" y="47117"/>
                <a:ext cx="3924373" cy="1141747"/>
              </a:xfrm>
              <a:prstGeom prst="rect">
                <a:avLst/>
              </a:prstGeom>
              <a:solidFill>
                <a:srgbClr val="737373"/>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34" name="Shape 334"/>
              <p:cNvSpPr/>
              <p:nvPr/>
            </p:nvSpPr>
            <p:spPr>
              <a:xfrm>
                <a:off x="7495" y="-1"/>
                <a:ext cx="3909381" cy="764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2800">
                    <a:solidFill>
                      <a:srgbClr val="FFFFFF"/>
                    </a:solidFill>
                    <a:latin typeface="Segoe UI Light"/>
                    <a:ea typeface="Segoe UI Light"/>
                    <a:cs typeface="Segoe UI Light"/>
                    <a:sym typeface="Segoe UI Light"/>
                  </a:defRPr>
                </a:pPr>
                <a:r>
                  <a:t>Server Configs</a:t>
                </a:r>
                <a:endParaRPr>
                  <a:solidFill>
                    <a:srgbClr val="000000"/>
                  </a:solidFill>
                  <a:latin typeface="Segoe UI Semilight"/>
                  <a:ea typeface="Segoe UI Semilight"/>
                  <a:cs typeface="Segoe UI Semilight"/>
                  <a:sym typeface="Segoe UI Semilight"/>
                </a:endParaRPr>
              </a:p>
              <a:p>
                <a:pPr algn="ctr" defTabSz="914400">
                  <a:defRPr sz="1600">
                    <a:solidFill>
                      <a:srgbClr val="FFFFFF"/>
                    </a:solidFill>
                    <a:latin typeface="Segoe UI Light"/>
                    <a:ea typeface="Segoe UI Light"/>
                    <a:cs typeface="Segoe UI Light"/>
                    <a:sym typeface="Segoe UI Light"/>
                  </a:defRPr>
                </a:pPr>
                <a:r>
                  <a:t>(sp_configure)</a:t>
                </a:r>
              </a:p>
            </p:txBody>
          </p:sp>
          <p:sp>
            <p:nvSpPr>
              <p:cNvPr id="335" name="Shape 335"/>
              <p:cNvSpPr/>
              <p:nvPr/>
            </p:nvSpPr>
            <p:spPr>
              <a:xfrm>
                <a:off x="0" y="729968"/>
                <a:ext cx="3916877" cy="447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1200">
                    <a:solidFill>
                      <a:srgbClr val="FFFFFF"/>
                    </a:solidFill>
                    <a:latin typeface="Segoe UI Light"/>
                    <a:ea typeface="Segoe UI Light"/>
                    <a:cs typeface="Segoe UI Light"/>
                    <a:sym typeface="Segoe UI Light"/>
                  </a:defRPr>
                </a:pPr>
                <a:r>
                  <a:t>Edition differences (Enterprise -&gt; Std.)</a:t>
                </a:r>
                <a:br/>
                <a:r>
                  <a:t>Version differences</a:t>
                </a:r>
              </a:p>
            </p:txBody>
          </p:sp>
        </p:grpSp>
        <p:sp>
          <p:nvSpPr>
            <p:cNvPr id="337" name="Shape 337"/>
            <p:cNvSpPr/>
            <p:nvPr/>
          </p:nvSpPr>
          <p:spPr>
            <a:xfrm>
              <a:off x="4283176" y="1272273"/>
              <a:ext cx="3843335" cy="1141747"/>
            </a:xfrm>
            <a:prstGeom prst="rect">
              <a:avLst/>
            </a:prstGeom>
            <a:solidFill>
              <a:srgbClr val="5C2D9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grpSp>
          <p:nvGrpSpPr>
            <p:cNvPr id="341" name="Group 341"/>
            <p:cNvGrpSpPr/>
            <p:nvPr/>
          </p:nvGrpSpPr>
          <p:grpSpPr>
            <a:xfrm>
              <a:off x="4258816" y="0"/>
              <a:ext cx="3857552" cy="2286081"/>
              <a:chOff x="0" y="0"/>
              <a:chExt cx="3857550" cy="2286080"/>
            </a:xfrm>
          </p:grpSpPr>
          <p:sp>
            <p:nvSpPr>
              <p:cNvPr id="338" name="Shape 338"/>
              <p:cNvSpPr/>
              <p:nvPr/>
            </p:nvSpPr>
            <p:spPr>
              <a:xfrm>
                <a:off x="24845" y="-1"/>
                <a:ext cx="3826540" cy="1161904"/>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39" name="Shape 339"/>
              <p:cNvSpPr/>
              <p:nvPr/>
            </p:nvSpPr>
            <p:spPr>
              <a:xfrm>
                <a:off x="7335" y="1240378"/>
                <a:ext cx="3624488" cy="522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defTabSz="914400">
                  <a:defRPr sz="2800">
                    <a:solidFill>
                      <a:srgbClr val="FFFFFF"/>
                    </a:solidFill>
                    <a:latin typeface="Segoe UI Light"/>
                    <a:ea typeface="Segoe UI Light"/>
                    <a:cs typeface="Segoe UI Light"/>
                    <a:sym typeface="Segoe UI Light"/>
                  </a:defRPr>
                </a:lvl1pPr>
              </a:lstStyle>
              <a:p>
                <a:r>
                  <a:t> Connstrings</a:t>
                </a:r>
              </a:p>
            </p:txBody>
          </p:sp>
          <p:sp>
            <p:nvSpPr>
              <p:cNvPr id="340" name="Shape 340"/>
              <p:cNvSpPr/>
              <p:nvPr/>
            </p:nvSpPr>
            <p:spPr>
              <a:xfrm>
                <a:off x="-1" y="1712360"/>
                <a:ext cx="3857552" cy="573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p>
                <a:pPr algn="ctr" defTabSz="914400">
                  <a:defRPr sz="1600">
                    <a:solidFill>
                      <a:srgbClr val="FFFFFF"/>
                    </a:solidFill>
                    <a:latin typeface="Segoe UI Light"/>
                    <a:ea typeface="Segoe UI Light"/>
                    <a:cs typeface="Segoe UI Light"/>
                    <a:sym typeface="Segoe UI Light"/>
                  </a:defRPr>
                </a:pPr>
                <a:r>
                  <a:t>Which applications &amp; logins </a:t>
                </a:r>
                <a:br/>
                <a:r>
                  <a:t>are connecting from which hosts?</a:t>
                </a:r>
              </a:p>
            </p:txBody>
          </p:sp>
        </p:grpSp>
        <p:sp>
          <p:nvSpPr>
            <p:cNvPr id="342" name="Shape 342"/>
            <p:cNvSpPr/>
            <p:nvPr/>
          </p:nvSpPr>
          <p:spPr>
            <a:xfrm>
              <a:off x="4260982" y="41567"/>
              <a:ext cx="3915763" cy="522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defTabSz="914400">
                <a:defRPr sz="2800">
                  <a:solidFill>
                    <a:srgbClr val="FFFFFF"/>
                  </a:solidFill>
                  <a:latin typeface="Segoe UI Light"/>
                  <a:ea typeface="Segoe UI Light"/>
                  <a:cs typeface="Segoe UI Light"/>
                  <a:sym typeface="Segoe UI Light"/>
                </a:defRPr>
              </a:lvl1pPr>
            </a:lstStyle>
            <a:p>
              <a:r>
                <a:t>Linked Servers</a:t>
              </a:r>
            </a:p>
          </p:txBody>
        </p:sp>
        <p:sp>
          <p:nvSpPr>
            <p:cNvPr id="343" name="Shape 343"/>
            <p:cNvSpPr/>
            <p:nvPr/>
          </p:nvSpPr>
          <p:spPr>
            <a:xfrm>
              <a:off x="4271226" y="513549"/>
              <a:ext cx="3905519" cy="573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p>
              <a:pPr algn="ctr" defTabSz="914400">
                <a:defRPr sz="1600">
                  <a:solidFill>
                    <a:srgbClr val="FFFFFF"/>
                  </a:solidFill>
                  <a:latin typeface="Segoe UI Light"/>
                  <a:ea typeface="Segoe UI Light"/>
                  <a:cs typeface="Segoe UI Light"/>
                  <a:sym typeface="Segoe UI Light"/>
                </a:defRPr>
              </a:pPr>
              <a:r>
                <a:t>OLEDB provider &amp; driver availability, </a:t>
              </a:r>
              <a:br/>
              <a:r>
                <a:t>local files, remote login passwords</a:t>
              </a:r>
            </a:p>
          </p:txBody>
        </p:sp>
        <p:grpSp>
          <p:nvGrpSpPr>
            <p:cNvPr id="347" name="Group 347"/>
            <p:cNvGrpSpPr/>
            <p:nvPr/>
          </p:nvGrpSpPr>
          <p:grpSpPr>
            <a:xfrm>
              <a:off x="21784" y="0"/>
              <a:ext cx="3917929" cy="1162546"/>
              <a:chOff x="0" y="0"/>
              <a:chExt cx="3917927" cy="1162545"/>
            </a:xfrm>
          </p:grpSpPr>
          <p:sp>
            <p:nvSpPr>
              <p:cNvPr id="344" name="Shape 344"/>
              <p:cNvSpPr/>
              <p:nvPr/>
            </p:nvSpPr>
            <p:spPr>
              <a:xfrm>
                <a:off x="1049" y="0"/>
                <a:ext cx="3909383" cy="1162546"/>
              </a:xfrm>
              <a:prstGeom prst="rect">
                <a:avLst/>
              </a:prstGeom>
              <a:solidFill>
                <a:srgbClr val="FF8C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45" name="Shape 345"/>
              <p:cNvSpPr/>
              <p:nvPr/>
            </p:nvSpPr>
            <p:spPr>
              <a:xfrm>
                <a:off x="0" y="41590"/>
                <a:ext cx="3917928" cy="523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SQL Agent Objects</a:t>
                </a:r>
              </a:p>
            </p:txBody>
          </p:sp>
          <p:sp>
            <p:nvSpPr>
              <p:cNvPr id="346" name="Shape 346"/>
              <p:cNvSpPr/>
              <p:nvPr/>
            </p:nvSpPr>
            <p:spPr>
              <a:xfrm>
                <a:off x="10248" y="513833"/>
                <a:ext cx="3907679" cy="574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400">
                  <a:defRPr sz="1600">
                    <a:solidFill>
                      <a:srgbClr val="FFFFFF"/>
                    </a:solidFill>
                    <a:latin typeface="Segoe UI Light"/>
                    <a:ea typeface="Segoe UI Light"/>
                    <a:cs typeface="Segoe UI Light"/>
                    <a:sym typeface="Segoe UI Light"/>
                  </a:defRPr>
                </a:lvl1pPr>
              </a:lstStyle>
              <a:p>
                <a:r>
                  <a:t>related databases, logins, credentials, schedules, disabling on source</a:t>
                </a:r>
              </a:p>
            </p:txBody>
          </p:sp>
        </p:grpSp>
        <p:sp>
          <p:nvSpPr>
            <p:cNvPr id="348" name="Shape 348"/>
            <p:cNvSpPr/>
            <p:nvPr/>
          </p:nvSpPr>
          <p:spPr>
            <a:xfrm>
              <a:off x="8262583" y="2106239"/>
              <a:ext cx="1863386" cy="307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1400">
                  <a:solidFill>
                    <a:srgbClr val="737373"/>
                  </a:solidFill>
                  <a:latin typeface="Segoe UI Semilight"/>
                  <a:ea typeface="Segoe UI Semilight"/>
                  <a:cs typeface="Segoe UI Semilight"/>
                  <a:sym typeface="Segoe UI Semilight"/>
                </a:defRPr>
              </a:lvl1pPr>
            </a:lstStyle>
            <a:p>
              <a:r>
                <a:t>..not an exhaustive list</a:t>
              </a:r>
            </a:p>
          </p:txBody>
        </p:sp>
      </p:grpSp>
      <p:sp>
        <p:nvSpPr>
          <p:cNvPr id="350" name="Shape 350"/>
          <p:cNvSpPr>
            <a:spLocks noGrp="1"/>
          </p:cNvSpPr>
          <p:nvPr>
            <p:ph type="title"/>
          </p:nvPr>
        </p:nvSpPr>
        <p:spPr>
          <a:prstGeom prst="rect">
            <a:avLst/>
          </a:prstGeom>
        </p:spPr>
        <p:txBody>
          <a:bodyPr lIns="0" tIns="0" rIns="0" bIns="0"/>
          <a:lstStyle>
            <a:lvl1pPr>
              <a:defRPr sz="4800" spc="-200">
                <a:solidFill>
                  <a:schemeClr val="accent5"/>
                </a:solidFill>
              </a:defRPr>
            </a:lvl1pPr>
          </a:lstStyle>
          <a:p>
            <a:r>
              <a:t>Considerations</a:t>
            </a:r>
          </a:p>
        </p:txBody>
      </p:sp>
    </p:spTree>
    <p:extLst>
      <p:ext uri="{BB962C8B-B14F-4D97-AF65-F5344CB8AC3E}">
        <p14:creationId xmlns:p14="http://schemas.microsoft.com/office/powerpoint/2010/main" val="40416463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advAuto="0"/>
      <p:bldP spid="331" grpId="0" animBg="1" advAuto="0"/>
      <p:bldP spid="349"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p:nvPr/>
        </p:nvSpPr>
        <p:spPr>
          <a:xfrm>
            <a:off x="1792292" y="1353039"/>
            <a:ext cx="4129344" cy="4860286"/>
          </a:xfrm>
          <a:prstGeom prst="rect">
            <a:avLst/>
          </a:prstGeom>
          <a:solidFill>
            <a:schemeClr val="accent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57" name="Shape 357"/>
          <p:cNvSpPr/>
          <p:nvPr/>
        </p:nvSpPr>
        <p:spPr>
          <a:xfrm>
            <a:off x="1873582" y="1703477"/>
            <a:ext cx="3863879" cy="4003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Backup and restore</a:t>
            </a:r>
            <a:br/>
            <a:r>
              <a:t>- well-suited for many situations</a:t>
            </a:r>
            <a:br/>
            <a:r>
              <a:t>- solid and straightforward</a:t>
            </a:r>
            <a:br/>
            <a:r>
              <a:t>- labor intensive, but scriptable</a:t>
            </a:r>
            <a:br/>
            <a:endParaRPr/>
          </a:p>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Detach, copy, attach</a:t>
            </a:r>
            <a:br/>
            <a:r>
              <a:t>- solid, but labor intensive</a:t>
            </a:r>
            <a:br/>
            <a:r>
              <a:t>- drops some attributes</a:t>
            </a:r>
            <a:br/>
            <a:r>
              <a:t>- increased downtime</a:t>
            </a:r>
            <a:br/>
            <a:endParaRPr/>
          </a:p>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Import Export Data Wizard</a:t>
            </a:r>
            <a:br/>
            <a:r>
              <a:t>- slow</a:t>
            </a:r>
            <a:br/>
            <a:r>
              <a:t>- can be messy &amp; error prone</a:t>
            </a:r>
            <a:br/>
            <a:r>
              <a:t>- loses attributes and logins</a:t>
            </a:r>
          </a:p>
        </p:txBody>
      </p:sp>
      <p:sp>
        <p:nvSpPr>
          <p:cNvPr id="358" name="Shape 358"/>
          <p:cNvSpPr/>
          <p:nvPr/>
        </p:nvSpPr>
        <p:spPr>
          <a:xfrm>
            <a:off x="6266091" y="1353039"/>
            <a:ext cx="4129344" cy="4860286"/>
          </a:xfrm>
          <a:prstGeom prst="rect">
            <a:avLst/>
          </a:prstGeom>
          <a:solidFill>
            <a:srgbClr val="107C1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59" name="Shape 359"/>
          <p:cNvSpPr/>
          <p:nvPr/>
        </p:nvSpPr>
        <p:spPr>
          <a:xfrm>
            <a:off x="6377849" y="1678056"/>
            <a:ext cx="3736781" cy="4282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514350" indent="-514350" defTabSz="914400">
              <a:buClr>
                <a:srgbClr val="FFFFFF"/>
              </a:buClr>
              <a:buSzPct val="100000"/>
              <a:buAutoNum type="arabicPeriod" startAt="4"/>
              <a:defRPr>
                <a:solidFill>
                  <a:srgbClr val="FFFFFF"/>
                </a:solidFill>
                <a:latin typeface="Segoe UI Light"/>
                <a:ea typeface="Segoe UI Light"/>
                <a:cs typeface="Segoe UI Light"/>
                <a:sym typeface="Segoe UI Light"/>
              </a:defRPr>
            </a:pPr>
            <a:r>
              <a:t>Log Shipping</a:t>
            </a:r>
            <a:br/>
            <a:r>
              <a:t>- ideal for large databases</a:t>
            </a:r>
            <a:br/>
            <a:r>
              <a:t>- solid, but more complex</a:t>
            </a:r>
            <a:br/>
            <a:r>
              <a:t>- edition/version combo issues</a:t>
            </a:r>
          </a:p>
          <a:p>
            <a:pPr marL="514350" indent="-514350" defTabSz="914400">
              <a:buClr>
                <a:srgbClr val="FFFFFF"/>
              </a:buClr>
              <a:buSzPct val="100000"/>
              <a:buAutoNum type="arabicPeriod" startAt="4"/>
              <a:defRPr>
                <a:solidFill>
                  <a:srgbClr val="FFFFFF"/>
                </a:solidFill>
                <a:latin typeface="Segoe UI Light"/>
                <a:ea typeface="Segoe UI Light"/>
                <a:cs typeface="Segoe UI Light"/>
                <a:sym typeface="Segoe UI Light"/>
              </a:defRPr>
            </a:pPr>
            <a:endParaRPr/>
          </a:p>
          <a:p>
            <a:pPr marL="514350" indent="-514350" defTabSz="914400">
              <a:buClr>
                <a:srgbClr val="FFFFFF"/>
              </a:buClr>
              <a:buSzPct val="100000"/>
              <a:buAutoNum type="arabicPeriod" startAt="5"/>
              <a:defRPr>
                <a:solidFill>
                  <a:srgbClr val="FFFFFF"/>
                </a:solidFill>
                <a:latin typeface="Segoe UI Light"/>
                <a:ea typeface="Segoe UI Light"/>
                <a:cs typeface="Segoe UI Light"/>
                <a:sym typeface="Segoe UI Light"/>
              </a:defRPr>
            </a:pPr>
            <a:r>
              <a:t>Mirroring </a:t>
            </a:r>
            <a:br/>
            <a:r>
              <a:t>- ideal for large databases</a:t>
            </a:r>
            <a:br/>
            <a:r>
              <a:t>- complex</a:t>
            </a:r>
            <a:br/>
            <a:r>
              <a:t>- edition dependent</a:t>
            </a:r>
            <a:br/>
            <a:endParaRPr/>
          </a:p>
          <a:p>
            <a:pPr marL="514350" indent="-514350" defTabSz="914400">
              <a:buClr>
                <a:srgbClr val="FFFFFF"/>
              </a:buClr>
              <a:buSzPct val="100000"/>
              <a:buAutoNum type="arabicPeriod" startAt="5"/>
              <a:defRPr>
                <a:solidFill>
                  <a:srgbClr val="FFFFFF"/>
                </a:solidFill>
                <a:latin typeface="Segoe UI Light"/>
                <a:ea typeface="Segoe UI Light"/>
                <a:cs typeface="Segoe UI Light"/>
                <a:sym typeface="Segoe UI Light"/>
              </a:defRPr>
            </a:pPr>
            <a:r>
              <a:t>Copy Database Wizard</a:t>
            </a:r>
            <a:br/>
            <a:r>
              <a:t>- decent for small migrations</a:t>
            </a:r>
            <a:br/>
            <a:r>
              <a:t>- prone to errors</a:t>
            </a:r>
            <a:br/>
            <a:r>
              <a:t>- drops some attributes</a:t>
            </a:r>
            <a:br/>
            <a:r>
              <a:t>- dependencies often error out</a:t>
            </a:r>
          </a:p>
        </p:txBody>
      </p:sp>
      <p:sp>
        <p:nvSpPr>
          <p:cNvPr id="360" name="Shape 360"/>
          <p:cNvSpPr>
            <a:spLocks noGrp="1"/>
          </p:cNvSpPr>
          <p:nvPr>
            <p:ph type="title"/>
          </p:nvPr>
        </p:nvSpPr>
        <p:spPr>
          <a:prstGeom prst="rect">
            <a:avLst/>
          </a:prstGeom>
        </p:spPr>
        <p:txBody>
          <a:bodyPr lIns="0" tIns="0" rIns="0" bIns="0"/>
          <a:lstStyle>
            <a:lvl1pPr>
              <a:defRPr sz="4800" spc="-200">
                <a:solidFill>
                  <a:schemeClr val="accent5"/>
                </a:solidFill>
              </a:defRPr>
            </a:lvl1pPr>
          </a:lstStyle>
          <a:p>
            <a:r>
              <a:t>Database migration methods</a:t>
            </a:r>
          </a:p>
        </p:txBody>
      </p:sp>
    </p:spTree>
    <p:extLst>
      <p:ext uri="{BB962C8B-B14F-4D97-AF65-F5344CB8AC3E}">
        <p14:creationId xmlns:p14="http://schemas.microsoft.com/office/powerpoint/2010/main" val="6501234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57">
                                            <p:bg/>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57">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5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5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59">
                                            <p:bg/>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359">
                                            <p:txEl>
                                              <p:pRg st="0" end="0"/>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35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35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advAuto="0"/>
      <p:bldP spid="357" grpId="0" build="p" animBg="1" advAuto="0"/>
      <p:bldP spid="358" grpId="0" animBg="1" advAuto="0"/>
      <p:bldP spid="359" grpId="0" build="p"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prstGeom prst="rect">
            <a:avLst/>
          </a:prstGeom>
        </p:spPr>
        <p:txBody>
          <a:bodyPr lIns="0" tIns="0" rIns="0" bIns="0"/>
          <a:lstStyle>
            <a:lvl1pPr>
              <a:defRPr sz="4800" spc="-200">
                <a:solidFill>
                  <a:schemeClr val="accent5"/>
                </a:solidFill>
              </a:defRPr>
            </a:lvl1pPr>
          </a:lstStyle>
          <a:p>
            <a:r>
              <a:t>Copy Database Wizard / Detach Attach demo</a:t>
            </a:r>
          </a:p>
        </p:txBody>
      </p:sp>
      <p:pic>
        <p:nvPicPr>
          <p:cNvPr id="367" name="media2.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7007" y="1211551"/>
            <a:ext cx="9344170" cy="5135187"/>
          </a:xfrm>
          <a:prstGeom prst="rect">
            <a:avLst/>
          </a:prstGeom>
          <a:ln w="12700">
            <a:miter lim="400000"/>
          </a:ln>
        </p:spPr>
      </p:pic>
    </p:spTree>
    <p:extLst>
      <p:ext uri="{BB962C8B-B14F-4D97-AF65-F5344CB8AC3E}">
        <p14:creationId xmlns:p14="http://schemas.microsoft.com/office/powerpoint/2010/main" val="52194972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0933" fill="hold"/>
                                        <p:tgtEl>
                                          <p:spTgt spid="3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 name="Group 375"/>
          <p:cNvGrpSpPr/>
          <p:nvPr/>
        </p:nvGrpSpPr>
        <p:grpSpPr>
          <a:xfrm>
            <a:off x="1891950" y="1876703"/>
            <a:ext cx="3945169" cy="3533898"/>
            <a:chOff x="0" y="0"/>
            <a:chExt cx="3945168" cy="3533897"/>
          </a:xfrm>
        </p:grpSpPr>
        <p:sp>
          <p:nvSpPr>
            <p:cNvPr id="373" name="Shape 373"/>
            <p:cNvSpPr/>
            <p:nvPr/>
          </p:nvSpPr>
          <p:spPr>
            <a:xfrm>
              <a:off x="0" y="0"/>
              <a:ext cx="3945169" cy="353389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74" name="Shape 374"/>
            <p:cNvSpPr/>
            <p:nvPr/>
          </p:nvSpPr>
          <p:spPr>
            <a:xfrm>
              <a:off x="144790" y="324035"/>
              <a:ext cx="3736782" cy="3063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defRPr sz="2400">
                  <a:solidFill>
                    <a:srgbClr val="FFFFFF"/>
                  </a:solidFill>
                  <a:latin typeface="Segoe UI Light"/>
                  <a:ea typeface="Segoe UI Light"/>
                  <a:cs typeface="Segoe UI Light"/>
                  <a:sym typeface="Segoe UI Light"/>
                </a:defRPr>
              </a:pPr>
              <a:r>
                <a:t>SSIS Transfer Logins Task</a:t>
              </a:r>
              <a:br/>
              <a:endParaRPr/>
            </a:p>
            <a:p>
              <a:pPr defTabSz="914400">
                <a:defRPr>
                  <a:solidFill>
                    <a:srgbClr val="FFFFFF"/>
                  </a:solidFill>
                  <a:latin typeface="Segoe UI Light"/>
                  <a:ea typeface="Segoe UI Light"/>
                  <a:cs typeface="Segoe UI Light"/>
                  <a:sym typeface="Segoe UI Light"/>
                </a:defRPr>
              </a:pPr>
              <a:r>
                <a:t>Very painful </a:t>
              </a:r>
              <a:br/>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changes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disables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br/>
              <a:endParaRPr/>
            </a:p>
          </p:txBody>
        </p:sp>
      </p:grpSp>
      <p:grpSp>
        <p:nvGrpSpPr>
          <p:cNvPr id="378" name="Group 378"/>
          <p:cNvGrpSpPr/>
          <p:nvPr/>
        </p:nvGrpSpPr>
        <p:grpSpPr>
          <a:xfrm>
            <a:off x="6149848" y="1876702"/>
            <a:ext cx="4024670" cy="3533900"/>
            <a:chOff x="0" y="0"/>
            <a:chExt cx="4024669" cy="3533899"/>
          </a:xfrm>
        </p:grpSpPr>
        <p:sp>
          <p:nvSpPr>
            <p:cNvPr id="376" name="Shape 376"/>
            <p:cNvSpPr/>
            <p:nvPr/>
          </p:nvSpPr>
          <p:spPr>
            <a:xfrm>
              <a:off x="-1" y="-1"/>
              <a:ext cx="3960298" cy="3533900"/>
            </a:xfrm>
            <a:prstGeom prst="rect">
              <a:avLst/>
            </a:prstGeom>
            <a:solidFill>
              <a:srgbClr val="FF8C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77" name="Shape 377"/>
            <p:cNvSpPr/>
            <p:nvPr/>
          </p:nvSpPr>
          <p:spPr>
            <a:xfrm>
              <a:off x="287887" y="324036"/>
              <a:ext cx="3736782" cy="287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defRPr sz="2400">
                  <a:solidFill>
                    <a:srgbClr val="FFFFFF"/>
                  </a:solidFill>
                  <a:latin typeface="Segoe UI Light"/>
                  <a:ea typeface="Segoe UI Light"/>
                  <a:cs typeface="Segoe UI Light"/>
                  <a:sym typeface="Segoe UI Light"/>
                </a:defRPr>
              </a:pPr>
              <a:r>
                <a:t>sp_help_revlogin</a:t>
              </a:r>
              <a:br/>
              <a:r>
                <a:t/>
              </a:r>
              <a:br/>
              <a:r>
                <a:rPr sz="1800"/>
                <a:t>Less painful, but still..</a:t>
              </a:r>
              <a:br>
                <a:rPr sz="1800"/>
              </a:br>
              <a:endParaRPr sz="1800"/>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passwords &amp; SIDs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doesn’t disable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still manual / doesn’t scale well</a:t>
              </a:r>
            </a:p>
          </p:txBody>
        </p:sp>
      </p:grpSp>
      <p:sp>
        <p:nvSpPr>
          <p:cNvPr id="379" name="Shape 379"/>
          <p:cNvSpPr>
            <a:spLocks noGrp="1"/>
          </p:cNvSpPr>
          <p:nvPr>
            <p:ph type="title"/>
          </p:nvPr>
        </p:nvSpPr>
        <p:spPr>
          <a:prstGeom prst="rect">
            <a:avLst/>
          </a:prstGeom>
        </p:spPr>
        <p:txBody>
          <a:bodyPr lIns="0" tIns="0" rIns="0" bIns="0"/>
          <a:lstStyle>
            <a:lvl1pPr>
              <a:defRPr sz="4800" spc="-200">
                <a:solidFill>
                  <a:schemeClr val="accent5"/>
                </a:solidFill>
              </a:defRPr>
            </a:lvl1pPr>
          </a:lstStyle>
          <a:p>
            <a:r>
              <a:t>Login migration methods</a:t>
            </a:r>
          </a:p>
        </p:txBody>
      </p:sp>
    </p:spTree>
    <p:extLst>
      <p:ext uri="{BB962C8B-B14F-4D97-AF65-F5344CB8AC3E}">
        <p14:creationId xmlns:p14="http://schemas.microsoft.com/office/powerpoint/2010/main" val="143694100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advAuto="0"/>
      <p:bldP spid="37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prstGeom prst="rect">
            <a:avLst/>
          </a:prstGeom>
        </p:spPr>
        <p:txBody>
          <a:bodyPr lIns="0" tIns="0" rIns="0" bIns="0"/>
          <a:lstStyle>
            <a:lvl1pPr>
              <a:defRPr sz="4800" spc="-200">
                <a:solidFill>
                  <a:schemeClr val="accent5"/>
                </a:solidFill>
              </a:defRPr>
            </a:lvl1pPr>
          </a:lstStyle>
          <a:p>
            <a:r>
              <a:t>Login migrating using sp_help_revlogin</a:t>
            </a:r>
          </a:p>
        </p:txBody>
      </p:sp>
      <p:pic>
        <p:nvPicPr>
          <p:cNvPr id="386" name="media3.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6085" y="1139144"/>
            <a:ext cx="9256893" cy="5202936"/>
          </a:xfrm>
          <a:prstGeom prst="rect">
            <a:avLst/>
          </a:prstGeom>
          <a:ln w="12700">
            <a:miter lim="400000"/>
          </a:ln>
        </p:spPr>
      </p:pic>
    </p:spTree>
    <p:extLst>
      <p:ext uri="{BB962C8B-B14F-4D97-AF65-F5344CB8AC3E}">
        <p14:creationId xmlns:p14="http://schemas.microsoft.com/office/powerpoint/2010/main" val="93630045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8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p:nvPr/>
        </p:nvSpPr>
        <p:spPr>
          <a:xfrm>
            <a:off x="1973240" y="1678228"/>
            <a:ext cx="3736783" cy="306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defRPr sz="2400">
                <a:solidFill>
                  <a:srgbClr val="FFFFFF"/>
                </a:solidFill>
                <a:latin typeface="Segoe UI Light"/>
                <a:ea typeface="Segoe UI Light"/>
                <a:cs typeface="Segoe UI Light"/>
                <a:sym typeface="Segoe UI Light"/>
              </a:defRPr>
            </a:pPr>
            <a:r>
              <a:t>SSIS Transfer Logins Task</a:t>
            </a:r>
            <a:br/>
            <a:endParaRPr/>
          </a:p>
          <a:p>
            <a:pPr defTabSz="914400">
              <a:defRPr>
                <a:solidFill>
                  <a:srgbClr val="FFFFFF"/>
                </a:solidFill>
                <a:latin typeface="Segoe UI Light"/>
                <a:ea typeface="Segoe UI Light"/>
                <a:cs typeface="Segoe UI Light"/>
                <a:sym typeface="Segoe UI Light"/>
              </a:defRPr>
            </a:pPr>
            <a:r>
              <a:t>Very painful </a:t>
            </a:r>
            <a:br/>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changes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disables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br/>
            <a:endParaRPr/>
          </a:p>
        </p:txBody>
      </p:sp>
      <p:sp>
        <p:nvSpPr>
          <p:cNvPr id="393" name="Shape 393"/>
          <p:cNvSpPr/>
          <p:nvPr/>
        </p:nvSpPr>
        <p:spPr>
          <a:xfrm>
            <a:off x="6437736" y="1678228"/>
            <a:ext cx="3736781" cy="287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defRPr sz="2400">
                <a:solidFill>
                  <a:srgbClr val="FFFFFF"/>
                </a:solidFill>
                <a:latin typeface="Segoe UI Light"/>
                <a:ea typeface="Segoe UI Light"/>
                <a:cs typeface="Segoe UI Light"/>
                <a:sym typeface="Segoe UI Light"/>
              </a:defRPr>
            </a:pPr>
            <a:r>
              <a:t>sp_help_revlogin</a:t>
            </a:r>
            <a:br/>
            <a:r>
              <a:t/>
            </a:r>
            <a:br/>
            <a:r>
              <a:rPr sz="1800"/>
              <a:t>Less painful, but still..</a:t>
            </a:r>
            <a:br>
              <a:rPr sz="1800"/>
            </a:br>
            <a:endParaRPr sz="1800"/>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still manual / doesn’t scale well</a:t>
            </a:r>
          </a:p>
        </p:txBody>
      </p:sp>
      <p:sp>
        <p:nvSpPr>
          <p:cNvPr id="394" name="Shape 394"/>
          <p:cNvSpPr/>
          <p:nvPr/>
        </p:nvSpPr>
        <p:spPr>
          <a:xfrm>
            <a:off x="6178374" y="2658554"/>
            <a:ext cx="3960296" cy="1123891"/>
          </a:xfrm>
          <a:prstGeom prst="rect">
            <a:avLst/>
          </a:prstGeom>
          <a:solidFill>
            <a:srgbClr val="00BCF2"/>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5" name="Shape 395"/>
          <p:cNvSpPr/>
          <p:nvPr/>
        </p:nvSpPr>
        <p:spPr>
          <a:xfrm>
            <a:off x="1887085" y="2658554"/>
            <a:ext cx="3960299" cy="1123891"/>
          </a:xfrm>
          <a:prstGeom prst="rect">
            <a:avLst/>
          </a:prstGeom>
          <a:solidFill>
            <a:srgbClr val="107C1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6" name="Shape 396"/>
          <p:cNvSpPr/>
          <p:nvPr/>
        </p:nvSpPr>
        <p:spPr>
          <a:xfrm>
            <a:off x="1862115" y="1406178"/>
            <a:ext cx="3976338" cy="1144366"/>
          </a:xfrm>
          <a:prstGeom prst="rect">
            <a:avLst/>
          </a:prstGeom>
          <a:solidFill>
            <a:srgbClr val="FF8C0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7" name="Shape 397"/>
          <p:cNvSpPr/>
          <p:nvPr/>
        </p:nvSpPr>
        <p:spPr>
          <a:xfrm>
            <a:off x="6176655" y="1406178"/>
            <a:ext cx="3945171" cy="1144366"/>
          </a:xfrm>
          <a:prstGeom prst="rect">
            <a:avLst/>
          </a:prstGeom>
          <a:solidFill>
            <a:srgbClr val="525252"/>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8" name="Shape 398"/>
          <p:cNvSpPr/>
          <p:nvPr/>
        </p:nvSpPr>
        <p:spPr>
          <a:xfrm>
            <a:off x="1877803" y="2738185"/>
            <a:ext cx="394516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Server Configs</a:t>
            </a:r>
          </a:p>
        </p:txBody>
      </p:sp>
      <p:sp>
        <p:nvSpPr>
          <p:cNvPr id="399" name="Shape 399"/>
          <p:cNvSpPr/>
          <p:nvPr/>
        </p:nvSpPr>
        <p:spPr>
          <a:xfrm>
            <a:off x="1870238" y="3146867"/>
            <a:ext cx="3952735"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914400">
              <a:defRPr sz="1600">
                <a:solidFill>
                  <a:srgbClr val="FFFFFF"/>
                </a:solidFill>
                <a:latin typeface="Segoe UI Light"/>
                <a:ea typeface="Segoe UI Light"/>
                <a:cs typeface="Segoe UI Light"/>
                <a:sym typeface="Segoe UI Light"/>
              </a:defRPr>
            </a:pPr>
            <a:r>
              <a:t>Use some T-SQL or SMO to craft some </a:t>
            </a:r>
            <a:endParaRPr>
              <a:solidFill>
                <a:srgbClr val="000000"/>
              </a:solidFill>
              <a:latin typeface="Segoe UI Semilight"/>
              <a:ea typeface="Segoe UI Semilight"/>
              <a:cs typeface="Segoe UI Semilight"/>
              <a:sym typeface="Segoe UI Semilight"/>
            </a:endParaRPr>
          </a:p>
          <a:p>
            <a:pPr algn="ctr" defTabSz="914400">
              <a:defRPr sz="1600">
                <a:solidFill>
                  <a:srgbClr val="FFFFFF"/>
                </a:solidFill>
                <a:latin typeface="Segoe UI Light"/>
                <a:ea typeface="Segoe UI Light"/>
                <a:cs typeface="Segoe UI Light"/>
                <a:sym typeface="Segoe UI Light"/>
              </a:defRPr>
            </a:pPr>
            <a:r>
              <a:t>T-SQL to execute some T-SQL</a:t>
            </a:r>
          </a:p>
        </p:txBody>
      </p:sp>
      <p:sp>
        <p:nvSpPr>
          <p:cNvPr id="400" name="Shape 400"/>
          <p:cNvSpPr/>
          <p:nvPr/>
        </p:nvSpPr>
        <p:spPr>
          <a:xfrm>
            <a:off x="6188862" y="5078588"/>
            <a:ext cx="3960298" cy="1123891"/>
          </a:xfrm>
          <a:prstGeom prst="rect">
            <a:avLst/>
          </a:prstGeom>
          <a:solidFill>
            <a:srgbClr val="5C2D9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1" name="Shape 401"/>
          <p:cNvSpPr/>
          <p:nvPr/>
        </p:nvSpPr>
        <p:spPr>
          <a:xfrm>
            <a:off x="1903771" y="3862835"/>
            <a:ext cx="3945172" cy="1144365"/>
          </a:xfrm>
          <a:prstGeom prst="rect">
            <a:avLst/>
          </a:prstGeom>
          <a:solidFill>
            <a:schemeClr val="accent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2" name="Shape 402"/>
          <p:cNvSpPr/>
          <p:nvPr/>
        </p:nvSpPr>
        <p:spPr>
          <a:xfrm>
            <a:off x="6187144" y="3862835"/>
            <a:ext cx="3945169" cy="1144365"/>
          </a:xfrm>
          <a:prstGeom prst="rect">
            <a:avLst/>
          </a:prstGeom>
          <a:solidFill>
            <a:srgbClr val="80808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3" name="Shape 403"/>
          <p:cNvSpPr/>
          <p:nvPr/>
        </p:nvSpPr>
        <p:spPr>
          <a:xfrm>
            <a:off x="1896491" y="5078588"/>
            <a:ext cx="3960296" cy="1123891"/>
          </a:xfrm>
          <a:prstGeom prst="rect">
            <a:avLst/>
          </a:prstGeom>
          <a:solidFill>
            <a:srgbClr val="D83B0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grpSp>
        <p:nvGrpSpPr>
          <p:cNvPr id="406" name="Group 406"/>
          <p:cNvGrpSpPr/>
          <p:nvPr/>
        </p:nvGrpSpPr>
        <p:grpSpPr>
          <a:xfrm>
            <a:off x="6196426" y="2768862"/>
            <a:ext cx="3952735" cy="893038"/>
            <a:chOff x="0" y="0"/>
            <a:chExt cx="3952733" cy="893036"/>
          </a:xfrm>
        </p:grpSpPr>
        <p:sp>
          <p:nvSpPr>
            <p:cNvPr id="404" name="Shape 404"/>
            <p:cNvSpPr/>
            <p:nvPr/>
          </p:nvSpPr>
          <p:spPr>
            <a:xfrm>
              <a:off x="7562" y="-1"/>
              <a:ext cx="3945171"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400">
                <a:defRPr sz="2400">
                  <a:solidFill>
                    <a:srgbClr val="FFFFFF"/>
                  </a:solidFill>
                  <a:latin typeface="Segoe UI Light"/>
                  <a:ea typeface="Segoe UI Light"/>
                  <a:cs typeface="Segoe UI Light"/>
                  <a:sym typeface="Segoe UI Light"/>
                </a:defRPr>
              </a:lvl1pPr>
            </a:lstStyle>
            <a:p>
              <a:r>
                <a:t>Database Mail</a:t>
              </a:r>
            </a:p>
          </p:txBody>
        </p:sp>
        <p:sp>
          <p:nvSpPr>
            <p:cNvPr id="405" name="Shape 405"/>
            <p:cNvSpPr/>
            <p:nvPr/>
          </p:nvSpPr>
          <p:spPr>
            <a:xfrm>
              <a:off x="-1" y="522198"/>
              <a:ext cx="395273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400">
                <a:defRPr>
                  <a:solidFill>
                    <a:srgbClr val="FFFFFF"/>
                  </a:solidFill>
                  <a:latin typeface="Segoe UI Light"/>
                  <a:ea typeface="Segoe UI Light"/>
                  <a:cs typeface="Segoe UI Light"/>
                  <a:sym typeface="Segoe UI Light"/>
                </a:defRPr>
              </a:lvl1pPr>
            </a:lstStyle>
            <a:p>
              <a:r>
                <a:t>SMO, T-SQL, may include credentials</a:t>
              </a:r>
            </a:p>
          </p:txBody>
        </p:sp>
      </p:grpSp>
      <p:sp>
        <p:nvSpPr>
          <p:cNvPr id="407" name="Shape 407"/>
          <p:cNvSpPr/>
          <p:nvPr/>
        </p:nvSpPr>
        <p:spPr>
          <a:xfrm>
            <a:off x="6172339" y="1450753"/>
            <a:ext cx="3945169"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AlwaysOn</a:t>
            </a:r>
          </a:p>
        </p:txBody>
      </p:sp>
      <p:sp>
        <p:nvSpPr>
          <p:cNvPr id="408" name="Shape 408"/>
          <p:cNvSpPr/>
          <p:nvPr/>
        </p:nvSpPr>
        <p:spPr>
          <a:xfrm>
            <a:off x="2048161" y="1488494"/>
            <a:ext cx="3647575" cy="459739"/>
          </a:xfrm>
          <a:prstGeom prst="rect">
            <a:avLst/>
          </a:prstGeom>
          <a:solidFill>
            <a:srgbClr val="FF8C00"/>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Job Server Objects</a:t>
            </a:r>
          </a:p>
        </p:txBody>
      </p:sp>
      <p:sp>
        <p:nvSpPr>
          <p:cNvPr id="409" name="Shape 409"/>
          <p:cNvSpPr/>
          <p:nvPr/>
        </p:nvSpPr>
        <p:spPr>
          <a:xfrm>
            <a:off x="6196426" y="1972952"/>
            <a:ext cx="395273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Highly scriptable within SSMS &amp; SMO</a:t>
            </a:r>
          </a:p>
        </p:txBody>
      </p:sp>
      <p:sp>
        <p:nvSpPr>
          <p:cNvPr id="410" name="Shape 410"/>
          <p:cNvSpPr/>
          <p:nvPr/>
        </p:nvSpPr>
        <p:spPr>
          <a:xfrm>
            <a:off x="1862115" y="1964676"/>
            <a:ext cx="3972544" cy="574039"/>
          </a:xfrm>
          <a:prstGeom prst="rect">
            <a:avLst/>
          </a:prstGeom>
          <a:solidFill>
            <a:srgbClr val="FF8C00"/>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1600">
                <a:solidFill>
                  <a:srgbClr val="FFFFFF"/>
                </a:solidFill>
                <a:latin typeface="Segoe UI Light"/>
                <a:ea typeface="Segoe UI Light"/>
                <a:cs typeface="Segoe UI Light"/>
                <a:sym typeface="Segoe UI Light"/>
              </a:defRPr>
            </a:lvl1pPr>
          </a:lstStyle>
          <a:p>
            <a:r>
              <a:t>SSMS / SMO / SSIS Transfer Job Task / restore msdb</a:t>
            </a:r>
          </a:p>
        </p:txBody>
      </p:sp>
      <p:sp>
        <p:nvSpPr>
          <p:cNvPr id="411" name="Shape 411"/>
          <p:cNvSpPr/>
          <p:nvPr/>
        </p:nvSpPr>
        <p:spPr>
          <a:xfrm>
            <a:off x="1868240" y="3854451"/>
            <a:ext cx="3953794"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800">
                <a:solidFill>
                  <a:srgbClr val="FFFFFF"/>
                </a:solidFill>
                <a:latin typeface="Segoe UI Light"/>
                <a:ea typeface="Segoe UI Light"/>
                <a:cs typeface="Segoe UI Light"/>
                <a:sym typeface="Segoe UI Light"/>
              </a:defRPr>
            </a:lvl1pPr>
          </a:lstStyle>
          <a:p>
            <a:r>
              <a:t>Linked Servers</a:t>
            </a:r>
          </a:p>
        </p:txBody>
      </p:sp>
      <p:sp>
        <p:nvSpPr>
          <p:cNvPr id="412" name="Shape 412"/>
          <p:cNvSpPr/>
          <p:nvPr/>
        </p:nvSpPr>
        <p:spPr>
          <a:xfrm>
            <a:off x="6187497" y="3854451"/>
            <a:ext cx="3954101" cy="523239"/>
          </a:xfrm>
          <a:prstGeom prst="rect">
            <a:avLst/>
          </a:prstGeom>
          <a:solidFill>
            <a:srgbClr val="969696"/>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800">
                <a:solidFill>
                  <a:srgbClr val="FFFFFF"/>
                </a:solidFill>
                <a:latin typeface="Segoe UI Light"/>
                <a:ea typeface="Segoe UI Light"/>
                <a:cs typeface="Segoe UI Light"/>
                <a:sym typeface="Segoe UI Light"/>
              </a:defRPr>
            </a:lvl1pPr>
          </a:lstStyle>
          <a:p>
            <a:r>
              <a:t>Credentials</a:t>
            </a:r>
          </a:p>
        </p:txBody>
      </p:sp>
      <p:sp>
        <p:nvSpPr>
          <p:cNvPr id="413" name="Shape 413"/>
          <p:cNvSpPr/>
          <p:nvPr/>
        </p:nvSpPr>
        <p:spPr>
          <a:xfrm>
            <a:off x="1878582" y="4319308"/>
            <a:ext cx="3943449" cy="650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No way provided by Microsoft that includes passwords</a:t>
            </a:r>
          </a:p>
        </p:txBody>
      </p:sp>
      <p:sp>
        <p:nvSpPr>
          <p:cNvPr id="414" name="Shape 414"/>
          <p:cNvSpPr/>
          <p:nvPr/>
        </p:nvSpPr>
        <p:spPr>
          <a:xfrm>
            <a:off x="6188864" y="4356980"/>
            <a:ext cx="3960296" cy="650239"/>
          </a:xfrm>
          <a:prstGeom prst="rect">
            <a:avLst/>
          </a:prstGeom>
          <a:solidFill>
            <a:srgbClr val="969696"/>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No way provided by Microsoft that includes passwords</a:t>
            </a:r>
          </a:p>
        </p:txBody>
      </p:sp>
      <p:sp>
        <p:nvSpPr>
          <p:cNvPr id="415" name="Shape 415"/>
          <p:cNvSpPr/>
          <p:nvPr/>
        </p:nvSpPr>
        <p:spPr>
          <a:xfrm>
            <a:off x="1875802" y="5150596"/>
            <a:ext cx="3945170" cy="459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Finding SQL Server Keys</a:t>
            </a:r>
          </a:p>
        </p:txBody>
      </p:sp>
      <p:sp>
        <p:nvSpPr>
          <p:cNvPr id="416" name="Shape 416"/>
          <p:cNvSpPr/>
          <p:nvPr/>
        </p:nvSpPr>
        <p:spPr>
          <a:xfrm>
            <a:off x="1868240" y="5654652"/>
            <a:ext cx="395273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Dig through the registry</a:t>
            </a:r>
          </a:p>
        </p:txBody>
      </p:sp>
      <p:grpSp>
        <p:nvGrpSpPr>
          <p:cNvPr id="419" name="Group 419"/>
          <p:cNvGrpSpPr/>
          <p:nvPr/>
        </p:nvGrpSpPr>
        <p:grpSpPr>
          <a:xfrm>
            <a:off x="6202760" y="5147381"/>
            <a:ext cx="3952735" cy="970224"/>
            <a:chOff x="0" y="0"/>
            <a:chExt cx="3952733" cy="970223"/>
          </a:xfrm>
        </p:grpSpPr>
        <p:sp>
          <p:nvSpPr>
            <p:cNvPr id="417" name="Shape 417"/>
            <p:cNvSpPr/>
            <p:nvPr/>
          </p:nvSpPr>
          <p:spPr>
            <a:xfrm>
              <a:off x="7562" y="0"/>
              <a:ext cx="3945171"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400">
                <a:defRPr sz="2400">
                  <a:solidFill>
                    <a:srgbClr val="FFFFFF"/>
                  </a:solidFill>
                  <a:latin typeface="Segoe UI Light"/>
                  <a:ea typeface="Segoe UI Light"/>
                  <a:cs typeface="Segoe UI Light"/>
                  <a:sym typeface="Segoe UI Light"/>
                </a:defRPr>
              </a:lvl1pPr>
            </a:lstStyle>
            <a:p>
              <a:r>
                <a:t>Central Management Server</a:t>
              </a:r>
            </a:p>
          </p:txBody>
        </p:sp>
        <p:sp>
          <p:nvSpPr>
            <p:cNvPr id="418" name="Shape 418"/>
            <p:cNvSpPr/>
            <p:nvPr/>
          </p:nvSpPr>
          <p:spPr>
            <a:xfrm>
              <a:off x="-1" y="396185"/>
              <a:ext cx="3952735" cy="574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1600">
                  <a:solidFill>
                    <a:srgbClr val="FFFFFF"/>
                  </a:solidFill>
                  <a:latin typeface="Segoe UI Light"/>
                  <a:ea typeface="Segoe UI Light"/>
                  <a:cs typeface="Segoe UI Light"/>
                  <a:sym typeface="Segoe UI Light"/>
                </a:defRPr>
              </a:pPr>
              <a:r>
                <a:t>Import/Export </a:t>
              </a:r>
              <a:br/>
              <a:r>
                <a:t>but sometimes errors on import</a:t>
              </a:r>
            </a:p>
          </p:txBody>
        </p:sp>
      </p:grpSp>
      <p:sp>
        <p:nvSpPr>
          <p:cNvPr id="420" name="Shape 420"/>
          <p:cNvSpPr>
            <a:spLocks noGrp="1"/>
          </p:cNvSpPr>
          <p:nvPr>
            <p:ph type="title"/>
          </p:nvPr>
        </p:nvSpPr>
        <p:spPr>
          <a:prstGeom prst="rect">
            <a:avLst/>
          </a:prstGeom>
        </p:spPr>
        <p:txBody>
          <a:bodyPr lIns="0" tIns="0" rIns="0" bIns="0"/>
          <a:lstStyle>
            <a:lvl1pPr defTabSz="913910">
              <a:defRPr sz="4900" spc="-300">
                <a:solidFill>
                  <a:schemeClr val="accent5"/>
                </a:solidFill>
              </a:defRPr>
            </a:lvl1pPr>
          </a:lstStyle>
          <a:p>
            <a:r>
              <a:t>Migrating other stuff     </a:t>
            </a:r>
          </a:p>
        </p:txBody>
      </p:sp>
    </p:spTree>
    <p:extLst>
      <p:ext uri="{BB962C8B-B14F-4D97-AF65-F5344CB8AC3E}">
        <p14:creationId xmlns:p14="http://schemas.microsoft.com/office/powerpoint/2010/main" val="269645990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title"/>
          </p:nvPr>
        </p:nvSpPr>
        <p:spPr>
          <a:prstGeom prst="rect">
            <a:avLst/>
          </a:prstGeom>
        </p:spPr>
        <p:txBody>
          <a:bodyPr lIns="0" tIns="0" rIns="0" bIns="0"/>
          <a:lstStyle>
            <a:lvl1pPr defTabSz="913910">
              <a:defRPr sz="4900" spc="-300">
                <a:solidFill>
                  <a:schemeClr val="accent5"/>
                </a:solidFill>
              </a:defRPr>
            </a:lvl1pPr>
          </a:lstStyle>
          <a:p>
            <a:r>
              <a:t>How CMS Import/Export usually goes for me.</a:t>
            </a:r>
          </a:p>
        </p:txBody>
      </p:sp>
      <p:pic>
        <p:nvPicPr>
          <p:cNvPr id="427" name="media4.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6085" y="1137800"/>
            <a:ext cx="9256892" cy="5202936"/>
          </a:xfrm>
          <a:prstGeom prst="rect">
            <a:avLst/>
          </a:prstGeom>
          <a:ln w="12700">
            <a:miter lim="400000"/>
          </a:ln>
        </p:spPr>
      </p:pic>
    </p:spTree>
    <p:extLst>
      <p:ext uri="{BB962C8B-B14F-4D97-AF65-F5344CB8AC3E}">
        <p14:creationId xmlns:p14="http://schemas.microsoft.com/office/powerpoint/2010/main" val="1390168666"/>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2366" fill="hold"/>
                                        <p:tgtEl>
                                          <p:spTgt spid="4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7"/>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p:nvPr/>
        </p:nvSpPr>
        <p:spPr>
          <a:xfrm>
            <a:off x="9795840" y="5828281"/>
            <a:ext cx="2276508"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737373"/>
                </a:solidFill>
                <a:latin typeface="Segoe UI Semilight"/>
                <a:ea typeface="Segoe UI Semilight"/>
                <a:cs typeface="Segoe UI Semilight"/>
                <a:sym typeface="Segoe UI Semilight"/>
              </a:defRPr>
            </a:lvl1pPr>
          </a:lstStyle>
          <a:p>
            <a:r>
              <a:t>Remember: Get-Help</a:t>
            </a:r>
          </a:p>
        </p:txBody>
      </p:sp>
      <p:sp>
        <p:nvSpPr>
          <p:cNvPr id="441" name="Shape 441"/>
          <p:cNvSpPr>
            <a:spLocks noGrp="1"/>
          </p:cNvSpPr>
          <p:nvPr>
            <p:ph type="title"/>
          </p:nvPr>
        </p:nvSpPr>
        <p:spPr>
          <a:prstGeom prst="rect">
            <a:avLst/>
          </a:prstGeom>
        </p:spPr>
        <p:txBody>
          <a:bodyPr lIns="0" tIns="0" rIns="0" bIns="0"/>
          <a:lstStyle>
            <a:lvl1pPr>
              <a:defRPr sz="4800" spc="-200">
                <a:solidFill>
                  <a:schemeClr val="accent5"/>
                </a:solidFill>
              </a:defRPr>
            </a:lvl1pPr>
          </a:lstStyle>
          <a:p>
            <a:r>
              <a:t>        PowerShell, the better way.</a:t>
            </a:r>
          </a:p>
        </p:txBody>
      </p:sp>
      <p:sp>
        <p:nvSpPr>
          <p:cNvPr id="435" name="Shape 435"/>
          <p:cNvSpPr>
            <a:spLocks noGrp="1"/>
          </p:cNvSpPr>
          <p:nvPr>
            <p:ph type="body" sz="quarter" idx="4294967295"/>
          </p:nvPr>
        </p:nvSpPr>
        <p:spPr>
          <a:xfrm>
            <a:off x="2493818" y="1937888"/>
            <a:ext cx="3322638" cy="3600450"/>
          </a:xfrm>
          <a:prstGeom prst="rect">
            <a:avLst/>
          </a:prstGeom>
        </p:spPr>
        <p:txBody>
          <a:bodyPr/>
          <a:lstStyle/>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SqlLogin</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SqlDatabase</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SqlServerAgent</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SqlSpConfigure</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SqlDatabaseMail</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SqlBackupDevice</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SqlServerTrigger</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SqlLinkedServer</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SqlCredential</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SqlSysDBUserObjects</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SqlCentralManagementServer</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SqlAudit</a:t>
            </a:r>
            <a:endParaRPr dirty="0"/>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rPr dirty="0"/>
              <a:t>Copy-</a:t>
            </a:r>
            <a:r>
              <a:rPr dirty="0" err="1"/>
              <a:t>SqlAuditSpecification</a:t>
            </a:r>
            <a:endParaRPr dirty="0"/>
          </a:p>
        </p:txBody>
      </p:sp>
      <p:sp>
        <p:nvSpPr>
          <p:cNvPr id="437" name="Shape 437"/>
          <p:cNvSpPr/>
          <p:nvPr/>
        </p:nvSpPr>
        <p:spPr>
          <a:xfrm>
            <a:off x="6843492" y="1938044"/>
            <a:ext cx="3323336" cy="3600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SqlAgentCategory</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SqlAlert</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SqlCustomError</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SqlDataCollector</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SqlEndpoint</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SqlExtendedEvent</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SqlOperator</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SqlPolicyManagement</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SqlProxyAccount</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SqlResourceGovernor</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SqlServerTrigger</a:t>
            </a:r>
            <a:endParaRPr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dirty="0"/>
              <a:t>Copy-</a:t>
            </a:r>
            <a:r>
              <a:rPr dirty="0" err="1"/>
              <a:t>SqlSharedSchedule</a:t>
            </a:r>
            <a:endParaRPr lang="en-US" dirty="0"/>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rPr lang="en-US" dirty="0"/>
              <a:t>Copy-</a:t>
            </a:r>
            <a:r>
              <a:rPr lang="en-US" dirty="0" err="1"/>
              <a:t>SqlSsisCatalog</a:t>
            </a:r>
            <a:endParaRPr dirty="0"/>
          </a:p>
        </p:txBody>
      </p:sp>
      <p:sp>
        <p:nvSpPr>
          <p:cNvPr id="438" name="Shape 438"/>
          <p:cNvSpPr/>
          <p:nvPr/>
        </p:nvSpPr>
        <p:spPr>
          <a:xfrm>
            <a:off x="5180464" y="5401236"/>
            <a:ext cx="1956278" cy="521209"/>
          </a:xfrm>
          <a:prstGeom prst="rect">
            <a:avLst/>
          </a:prstGeom>
          <a:ln w="12700">
            <a:miter lim="400000"/>
          </a:ln>
          <a:extLst>
            <a:ext uri="{C572A759-6A51-4108-AA02-DFA0A04FC94B}">
              <ma14:wrappingTextBoxFlag xmlns:ma14="http://schemas.microsoft.com/office/mac/drawingml/2011/main" val="1"/>
            </a:ext>
          </a:extLst>
        </p:spPr>
        <p:txBody>
          <a:bodyPr wrap="none" lIns="146304" tIns="146304" rIns="146304" bIns="146304">
            <a:spAutoFit/>
          </a:bodyPr>
          <a:lstStyle>
            <a:lvl1pPr defTabSz="914400">
              <a:spcBef>
                <a:spcPts val="300"/>
              </a:spcBef>
              <a:tabLst>
                <a:tab pos="355600" algn="l"/>
                <a:tab pos="723900" algn="l"/>
                <a:tab pos="1168400" algn="l"/>
                <a:tab pos="1612900" algn="l"/>
                <a:tab pos="2057400" algn="l"/>
              </a:tabLst>
              <a:defRPr sz="1500" b="1">
                <a:solidFill>
                  <a:srgbClr val="000000"/>
                </a:solidFill>
                <a:latin typeface="Segoe UI Light"/>
                <a:ea typeface="Segoe UI Light"/>
                <a:cs typeface="Segoe UI Light"/>
                <a:sym typeface="Segoe UI Light"/>
              </a:defRPr>
            </a:lvl1pPr>
          </a:lstStyle>
          <a:p>
            <a:r>
              <a:t>Start-SqlMigration</a:t>
            </a:r>
          </a:p>
        </p:txBody>
      </p:sp>
      <p:sp>
        <p:nvSpPr>
          <p:cNvPr id="439" name="Shape 439"/>
          <p:cNvSpPr/>
          <p:nvPr/>
        </p:nvSpPr>
        <p:spPr>
          <a:xfrm>
            <a:off x="5090406" y="1410455"/>
            <a:ext cx="2252725" cy="521209"/>
          </a:xfrm>
          <a:prstGeom prst="rect">
            <a:avLst/>
          </a:prstGeom>
          <a:ln w="12700">
            <a:miter lim="400000"/>
          </a:ln>
          <a:extLst>
            <a:ext uri="{C572A759-6A51-4108-AA02-DFA0A04FC94B}">
              <ma14:wrappingTextBoxFlag xmlns:ma14="http://schemas.microsoft.com/office/mac/drawingml/2011/main" val="1"/>
            </a:ext>
          </a:extLst>
        </p:spPr>
        <p:txBody>
          <a:bodyPr wrap="none" lIns="146304" tIns="146304" rIns="146304" bIns="146304">
            <a:spAutoFit/>
          </a:bodyPr>
          <a:lstStyle>
            <a:lvl1pPr defTabSz="914400">
              <a:defRPr sz="1500" b="1">
                <a:solidFill>
                  <a:srgbClr val="000000"/>
                </a:solidFill>
                <a:latin typeface="Segoe UI Light"/>
                <a:ea typeface="Segoe UI Light"/>
                <a:cs typeface="Segoe UI Light"/>
                <a:sym typeface="Segoe UI Light"/>
              </a:defRPr>
            </a:lvl1pPr>
          </a:lstStyle>
          <a:p>
            <a:r>
              <a:t>Migration Commands</a:t>
            </a:r>
          </a:p>
        </p:txBody>
      </p:sp>
      <p:pic>
        <p:nvPicPr>
          <p:cNvPr id="442"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a:extLst/>
          </a:blip>
          <a:stretch>
            <a:fillRect/>
          </a:stretch>
        </p:blipFill>
        <p:spPr>
          <a:xfrm>
            <a:off x="109493" y="141827"/>
            <a:ext cx="1014859" cy="1014860"/>
          </a:xfrm>
          <a:prstGeom prst="rect">
            <a:avLst/>
          </a:prstGeom>
          <a:ln w="12700">
            <a:miter lim="400000"/>
          </a:ln>
        </p:spPr>
      </p:pic>
    </p:spTree>
    <p:extLst>
      <p:ext uri="{BB962C8B-B14F-4D97-AF65-F5344CB8AC3E}">
        <p14:creationId xmlns:p14="http://schemas.microsoft.com/office/powerpoint/2010/main" val="274688536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35">
                                            <p:bg/>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435">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435">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35">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3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43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35">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435">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435">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435">
                                            <p:txEl>
                                              <p:pRg st="8" end="8"/>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435">
                                            <p:txEl>
                                              <p:pRg st="9" end="9"/>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435">
                                            <p:txEl>
                                              <p:pRg st="10" end="10"/>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435">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35">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437"/>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build="p" bldLvl="5" animBg="1" advAuto="0"/>
      <p:bldP spid="437" grpId="0" animBg="1" advAuto="0"/>
      <p:bldP spid="438" grpId="0" animBg="1" advAuto="0"/>
      <p:bldP spid="4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p:cNvSpPr>
          <p:nvPr>
            <p:ph type="title"/>
          </p:nvPr>
        </p:nvSpPr>
        <p:spPr>
          <a:prstGeom prst="rect">
            <a:avLst/>
          </a:prstGeom>
        </p:spPr>
        <p:txBody>
          <a:bodyPr lIns="0" tIns="0" rIns="0" bIns="0"/>
          <a:lstStyle/>
          <a:p>
            <a:pPr>
              <a:defRPr sz="4800" spc="-200">
                <a:solidFill>
                  <a:schemeClr val="accent5"/>
                </a:solidFill>
              </a:defRPr>
            </a:pPr>
            <a:r>
              <a:t>Demo time!</a:t>
            </a:r>
          </a:p>
        </p:txBody>
      </p:sp>
      <p:sp>
        <p:nvSpPr>
          <p:cNvPr id="467" name="Shape 467"/>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r>
              <a:t/>
            </a:r>
            <a:br/>
            <a:endParaRPr/>
          </a:p>
        </p:txBody>
      </p:sp>
      <p:pic>
        <p:nvPicPr>
          <p:cNvPr id="468" name="image19.png" descr="https://dbatools.io/wp-content/uploads/2016/05/dbatools.png"/>
          <p:cNvPicPr>
            <a:picLocks noChangeAspect="1"/>
          </p:cNvPicPr>
          <p:nvPr/>
        </p:nvPicPr>
        <p:blipFill>
          <a:blip r:embed="rId2">
            <a:extLst/>
          </a:blip>
          <a:stretch>
            <a:fillRect/>
          </a:stretch>
        </p:blipFill>
        <p:spPr>
          <a:xfrm>
            <a:off x="5598562" y="2804522"/>
            <a:ext cx="1219201" cy="1219202"/>
          </a:xfrm>
          <a:prstGeom prst="rect">
            <a:avLst/>
          </a:prstGeom>
          <a:ln w="12700">
            <a:miter lim="400000"/>
          </a:ln>
        </p:spPr>
      </p:pic>
    </p:spTree>
    <p:extLst>
      <p:ext uri="{BB962C8B-B14F-4D97-AF65-F5344CB8AC3E}">
        <p14:creationId xmlns:p14="http://schemas.microsoft.com/office/powerpoint/2010/main" val="274097253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Who are you?</a:t>
            </a:r>
            <a:endParaRPr dirty="0"/>
          </a:p>
        </p:txBody>
      </p:sp>
      <p:sp>
        <p:nvSpPr>
          <p:cNvPr id="2" name="Rectangle 1"/>
          <p:cNvSpPr/>
          <p:nvPr/>
        </p:nvSpPr>
        <p:spPr>
          <a:xfrm>
            <a:off x="782327" y="1142128"/>
            <a:ext cx="10515599" cy="4524315"/>
          </a:xfrm>
          <a:prstGeom prst="rect">
            <a:avLst/>
          </a:prstGeom>
        </p:spPr>
        <p:txBody>
          <a:bodyPr wrap="square">
            <a:spAutoFit/>
          </a:bodyPr>
          <a:lstStyle/>
          <a:p>
            <a:pPr marL="342900" indent="-342900">
              <a:lnSpc>
                <a:spcPct val="200000"/>
              </a:lnSpc>
              <a:buFont typeface="Arial" panose="020B0604020202020204" pitchFamily="34" charset="0"/>
              <a:buChar char="•"/>
            </a:pPr>
            <a:r>
              <a:rPr lang="en-GB" sz="2400" dirty="0"/>
              <a:t>Tell us a little about yourself</a:t>
            </a:r>
          </a:p>
          <a:p>
            <a:pPr marL="342900" lvl="3" indent="-342900">
              <a:lnSpc>
                <a:spcPct val="200000"/>
              </a:lnSpc>
              <a:buFont typeface="Arial" panose="020B0604020202020204" pitchFamily="34" charset="0"/>
              <a:buChar char="•"/>
            </a:pPr>
            <a:r>
              <a:rPr lang="en-GB" sz="2400" dirty="0"/>
              <a:t>What is your role? How big is your environment?</a:t>
            </a:r>
          </a:p>
          <a:p>
            <a:pPr marL="342900" lvl="2" indent="-342900">
              <a:lnSpc>
                <a:spcPct val="200000"/>
              </a:lnSpc>
              <a:buFont typeface="Arial" panose="020B0604020202020204" pitchFamily="34" charset="0"/>
              <a:buChar char="•"/>
            </a:pPr>
            <a:r>
              <a:rPr lang="en-GB" sz="2400" dirty="0"/>
              <a:t>How long have you worked with SQL Server?</a:t>
            </a:r>
          </a:p>
          <a:p>
            <a:pPr marL="342900" lvl="2" indent="-342900">
              <a:lnSpc>
                <a:spcPct val="200000"/>
              </a:lnSpc>
              <a:buFont typeface="Arial" panose="020B0604020202020204" pitchFamily="34" charset="0"/>
              <a:buChar char="•"/>
            </a:pPr>
            <a:r>
              <a:rPr lang="en-GB" sz="2400" dirty="0"/>
              <a:t>How long have you worked with PowerShell?</a:t>
            </a:r>
          </a:p>
          <a:p>
            <a:pPr marL="342900" indent="-342900">
              <a:lnSpc>
                <a:spcPct val="200000"/>
              </a:lnSpc>
              <a:buFont typeface="Arial" panose="020B0604020202020204" pitchFamily="34" charset="0"/>
              <a:buChar char="•"/>
            </a:pPr>
            <a:r>
              <a:rPr lang="en-GB" sz="2400" dirty="0"/>
              <a:t>Why are you here?</a:t>
            </a:r>
          </a:p>
          <a:p>
            <a:pPr marL="342900" indent="-342900">
              <a:lnSpc>
                <a:spcPct val="200000"/>
              </a:lnSpc>
              <a:buFont typeface="Arial" panose="020B0604020202020204" pitchFamily="34" charset="0"/>
              <a:buChar char="•"/>
            </a:pPr>
            <a:r>
              <a:rPr lang="en-GB" sz="2400" dirty="0"/>
              <a:t>What one thing do you want to know/understand by the end of the day?</a:t>
            </a:r>
          </a:p>
        </p:txBody>
      </p:sp>
    </p:spTree>
    <p:extLst>
      <p:ext uri="{BB962C8B-B14F-4D97-AF65-F5344CB8AC3E}">
        <p14:creationId xmlns:p14="http://schemas.microsoft.com/office/powerpoint/2010/main" val="1789781798"/>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prstGeom prst="rect">
            <a:avLst/>
          </a:prstGeom>
        </p:spPr>
        <p:txBody>
          <a:bodyPr lIns="0" tIns="0" rIns="0" bIns="0"/>
          <a:lstStyle>
            <a:lvl1pPr>
              <a:defRPr sz="4800" spc="-200">
                <a:solidFill>
                  <a:schemeClr val="accent5"/>
                </a:solidFill>
              </a:defRPr>
            </a:lvl1pPr>
          </a:lstStyle>
          <a:p>
            <a:r>
              <a:t>Bonus Video! Fun with Out-Grid</a:t>
            </a:r>
          </a:p>
        </p:txBody>
      </p:sp>
      <p:sp>
        <p:nvSpPr>
          <p:cNvPr id="473" name="Shape 473"/>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r>
              <a:t/>
            </a:r>
            <a:br/>
            <a:endParaRPr/>
          </a:p>
        </p:txBody>
      </p:sp>
      <p:pic>
        <p:nvPicPr>
          <p:cNvPr id="474" name="media7.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806474" y="1237676"/>
            <a:ext cx="8803378" cy="4951901"/>
          </a:xfrm>
          <a:prstGeom prst="rect">
            <a:avLst/>
          </a:prstGeom>
          <a:ln w="12700">
            <a:miter lim="400000"/>
          </a:ln>
        </p:spPr>
      </p:pic>
    </p:spTree>
    <p:extLst>
      <p:ext uri="{BB962C8B-B14F-4D97-AF65-F5344CB8AC3E}">
        <p14:creationId xmlns:p14="http://schemas.microsoft.com/office/powerpoint/2010/main" val="846538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7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prstGeom prst="rect">
            <a:avLst/>
          </a:prstGeom>
        </p:spPr>
        <p:txBody>
          <a:bodyPr lIns="0" tIns="0" rIns="0" bIns="0"/>
          <a:lstStyle>
            <a:lvl1pPr>
              <a:defRPr sz="4800" spc="-200">
                <a:solidFill>
                  <a:schemeClr val="accent5"/>
                </a:solidFill>
              </a:defRPr>
            </a:lvl1pPr>
          </a:lstStyle>
          <a:p>
            <a:r>
              <a:t>Review</a:t>
            </a:r>
          </a:p>
        </p:txBody>
      </p:sp>
      <p:sp>
        <p:nvSpPr>
          <p:cNvPr id="479" name="Shape 479"/>
          <p:cNvSpPr/>
          <p:nvPr/>
        </p:nvSpPr>
        <p:spPr>
          <a:xfrm>
            <a:off x="266248" y="1350295"/>
            <a:ext cx="11160194" cy="3294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t>PowerShell &lt;3 SQL Server &lt;3 PowerShell</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t>Simplifies, and also prevents human error</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t>No more checklists or boredom</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t>Be a hero and impress your friends</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t>Find it at dbatools.io</a:t>
            </a:r>
          </a:p>
        </p:txBody>
      </p:sp>
    </p:spTree>
    <p:extLst>
      <p:ext uri="{BB962C8B-B14F-4D97-AF65-F5344CB8AC3E}">
        <p14:creationId xmlns:p14="http://schemas.microsoft.com/office/powerpoint/2010/main" val="137270047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Lunch</a:t>
            </a:r>
          </a:p>
        </p:txBody>
      </p:sp>
      <p:pic>
        <p:nvPicPr>
          <p:cNvPr id="1026" name="Picture 2" descr="Hamburger on Microsoft Windows 10 Anniversary Up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415" y="271912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nch Fries on Apple iOS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21" y="26359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er Mug on Microsoft Windows 10 Anniversary Upd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551" y="260036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10727" y="4295775"/>
            <a:ext cx="2743200" cy="849463"/>
          </a:xfrm>
          <a:prstGeom prst="rect">
            <a:avLst/>
          </a:prstGeom>
        </p:spPr>
        <p:txBody>
          <a:bodyPr rot="0" spcFirstLastPara="1" vertOverflow="overflow" horzOverflow="overflow" vert="horz" wrap="square" lIns="146304" tIns="146304" rIns="146304" bIns="146304" numCol="1" spcCol="38100" rtlCol="0" anchor="t">
            <a:spAutoFit/>
          </a:bodyPr>
          <a:lstStyle/>
          <a:p>
            <a:pPr marL="0" marR="0" indent="0" algn="l" defTabSz="932742" rtl="0" fontAlgn="auto" latinLnBrk="0" hangingPunct="0">
              <a:lnSpc>
                <a:spcPct val="100000"/>
              </a:lnSpc>
              <a:spcBef>
                <a:spcPts val="0"/>
              </a:spcBef>
              <a:spcAft>
                <a:spcPts val="0"/>
              </a:spcAft>
              <a:buClrTx/>
              <a:buSzTx/>
              <a:buFontTx/>
              <a:buNone/>
              <a:tabLst/>
            </a:pPr>
            <a:r>
              <a:rPr kumimoji="0" lang="x-none" sz="3600" b="0" i="0" u="none" strike="noStrike" cap="none" spc="0" normalizeH="0" baseline="0" dirty="0">
                <a:ln>
                  <a:noFill/>
                </a:ln>
                <a:solidFill>
                  <a:schemeClr val="tx1"/>
                </a:solidFill>
                <a:effectLst/>
                <a:uFillTx/>
                <a:latin typeface="+mn-lt"/>
                <a:ea typeface="+mn-ea"/>
                <a:cs typeface="+mn-cs"/>
                <a:sym typeface="Helvetica Neue"/>
              </a:rPr>
              <a:t>Back At 1-15</a:t>
            </a:r>
            <a:endParaRPr kumimoji="0" lang="en-US" sz="3600" b="0" i="0" u="none" strike="noStrike" cap="none" spc="0" normalizeH="0" baseline="0" dirty="0">
              <a:ln>
                <a:noFill/>
              </a:ln>
              <a:solidFill>
                <a:schemeClr val="tx1"/>
              </a:solidFill>
              <a:effectLst/>
              <a:uFillTx/>
              <a:latin typeface="+mn-lt"/>
              <a:ea typeface="+mn-ea"/>
              <a:cs typeface="+mn-cs"/>
              <a:sym typeface="Helvetica Neue"/>
            </a:endParaRPr>
          </a:p>
        </p:txBody>
      </p:sp>
    </p:spTree>
    <p:extLst>
      <p:ext uri="{BB962C8B-B14F-4D97-AF65-F5344CB8AC3E}">
        <p14:creationId xmlns:p14="http://schemas.microsoft.com/office/powerpoint/2010/main" val="351273221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Turning Your Checklists into Pester Tests</a:t>
            </a:r>
          </a:p>
        </p:txBody>
      </p:sp>
      <p:sp>
        <p:nvSpPr>
          <p:cNvPr id="7" name="Title 6"/>
          <p:cNvSpPr>
            <a:spLocks noGrp="1"/>
          </p:cNvSpPr>
          <p:nvPr>
            <p:ph type="title"/>
          </p:nvPr>
        </p:nvSpPr>
        <p:spPr>
          <a:xfrm>
            <a:off x="274736" y="4854892"/>
            <a:ext cx="11887202" cy="1337753"/>
          </a:xfrm>
        </p:spPr>
        <p:txBody>
          <a:bodyPr/>
          <a:lstStyle/>
          <a:p>
            <a:r>
              <a:rPr lang="en-US" dirty="0"/>
              <a:t> </a:t>
            </a:r>
          </a:p>
        </p:txBody>
      </p:sp>
      <p:grpSp>
        <p:nvGrpSpPr>
          <p:cNvPr id="4" name="Group 3"/>
          <p:cNvGrpSpPr/>
          <p:nvPr/>
        </p:nvGrpSpPr>
        <p:grpSpPr>
          <a:xfrm>
            <a:off x="4070187" y="1838747"/>
            <a:ext cx="4292926" cy="2772162"/>
            <a:chOff x="3482914" y="1779372"/>
            <a:chExt cx="4292926" cy="2772162"/>
          </a:xfrm>
        </p:grpSpPr>
        <p:sp>
          <p:nvSpPr>
            <p:cNvPr id="15" name="Rectangle 14"/>
            <p:cNvSpPr/>
            <p:nvPr/>
          </p:nvSpPr>
          <p:spPr>
            <a:xfrm>
              <a:off x="5952905" y="2913498"/>
              <a:ext cx="1822935" cy="830997"/>
            </a:xfrm>
            <a:prstGeom prst="rect">
              <a:avLst/>
            </a:prstGeom>
          </p:spPr>
          <p:txBody>
            <a:bodyPr wrap="none">
              <a:spAutoFit/>
            </a:bodyPr>
            <a:lstStyle/>
            <a:p>
              <a:r>
                <a:rPr lang="en-US" sz="4800" dirty="0"/>
                <a:t>pester</a:t>
              </a:r>
            </a:p>
          </p:txBody>
        </p:sp>
        <p:pic>
          <p:nvPicPr>
            <p:cNvPr id="3" name="Picture 2"/>
            <p:cNvPicPr>
              <a:picLocks noChangeAspect="1"/>
            </p:cNvPicPr>
            <p:nvPr/>
          </p:nvPicPr>
          <p:blipFill>
            <a:blip r:embed="rId3"/>
            <a:stretch>
              <a:fillRect/>
            </a:stretch>
          </p:blipFill>
          <p:spPr>
            <a:xfrm>
              <a:off x="3482914" y="1779372"/>
              <a:ext cx="1762371" cy="2772162"/>
            </a:xfrm>
            <a:prstGeom prst="rect">
              <a:avLst/>
            </a:prstGeom>
          </p:spPr>
        </p:pic>
      </p:grpSp>
      <p:sp>
        <p:nvSpPr>
          <p:cNvPr id="9" name="Title 3"/>
          <p:cNvSpPr txBox="1">
            <a:spLocks/>
          </p:cNvSpPr>
          <p:nvPr/>
        </p:nvSpPr>
        <p:spPr>
          <a:xfrm>
            <a:off x="3756016" y="5035122"/>
            <a:ext cx="4921268" cy="977291"/>
          </a:xfrm>
          <a:prstGeom prst="rect">
            <a:avLst/>
          </a:prstGeom>
        </p:spPr>
        <p:txBody>
          <a:bodyPr lIns="91438" tIns="91438" rIns="91438" bIns="91438" anchor="t">
            <a:normAutofit/>
          </a:bodyPr>
          <a:lstStyle>
            <a:lvl1pPr marL="0" marR="0" indent="0" algn="l" defTabSz="931388" rtl="0" latinLnBrk="0">
              <a:lnSpc>
                <a:spcPct val="90000"/>
              </a:lnSpc>
              <a:spcBef>
                <a:spcPts val="0"/>
              </a:spcBef>
              <a:spcAft>
                <a:spcPts val="0"/>
              </a:spcAft>
              <a:buClrTx/>
              <a:buSzTx/>
              <a:buFontTx/>
              <a:buNone/>
              <a:tabLst/>
              <a:defRPr sz="4800" b="0" i="0" u="none" strike="noStrike" cap="none" spc="-102" baseline="0">
                <a:ln>
                  <a:noFill/>
                </a:ln>
                <a:solidFill>
                  <a:schemeClr val="bg2"/>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GB" sz="2800" dirty="0">
                <a:solidFill>
                  <a:srgbClr val="00B050"/>
                </a:solidFill>
                <a:latin typeface="Lucida Console" panose="020B0609040504020204" pitchFamily="49" charset="0"/>
              </a:rPr>
              <a:t>[+] Green is Good 558ms</a:t>
            </a:r>
            <a:r>
              <a:rPr lang="en-GB" sz="2800" dirty="0">
                <a:solidFill>
                  <a:srgbClr val="FFFFFF"/>
                </a:solidFill>
                <a:latin typeface="Lucida Console" panose="020B0609040504020204" pitchFamily="49" charset="0"/>
              </a:rPr>
              <a:t/>
            </a:r>
            <a:br>
              <a:rPr lang="en-GB" sz="2800" dirty="0">
                <a:solidFill>
                  <a:srgbClr val="FFFFFF"/>
                </a:solidFill>
                <a:latin typeface="Lucida Console" panose="020B0609040504020204" pitchFamily="49" charset="0"/>
              </a:rPr>
            </a:br>
            <a:r>
              <a:rPr lang="en-GB" sz="2800" dirty="0">
                <a:solidFill>
                  <a:srgbClr val="C00000"/>
                </a:solidFill>
                <a:latin typeface="Lucida Console" panose="020B0609040504020204" pitchFamily="49" charset="0"/>
              </a:rPr>
              <a:t>[-] Red is Bad 168ms</a:t>
            </a:r>
            <a:endParaRPr lang="en-GB" sz="2800" dirty="0">
              <a:solidFill>
                <a:srgbClr val="C00000"/>
              </a:solidFill>
            </a:endParaRPr>
          </a:p>
        </p:txBody>
      </p:sp>
    </p:spTree>
    <p:extLst>
      <p:ext uri="{BB962C8B-B14F-4D97-AF65-F5344CB8AC3E}">
        <p14:creationId xmlns:p14="http://schemas.microsoft.com/office/powerpoint/2010/main" val="19437057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duotone>
              <a:prstClr val="black"/>
              <a:prstClr val="white"/>
            </a:duotone>
            <a:extLst>
              <a:ext uri="{28A0092B-C50C-407E-A947-70E740481C1C}">
                <a14:useLocalDpi xmlns:a14="http://schemas.microsoft.com/office/drawing/2010/main" val="0"/>
              </a:ext>
            </a:extLst>
          </a:blip>
          <a:srcRect t="5433" b="10297"/>
          <a:stretch/>
        </p:blipFill>
        <p:spPr>
          <a:xfrm>
            <a:off x="0" y="10"/>
            <a:ext cx="12444941" cy="6984990"/>
          </a:xfrm>
          <a:prstGeom prst="rect">
            <a:avLst/>
          </a:prstGeom>
        </p:spPr>
      </p:pic>
    </p:spTree>
    <p:extLst>
      <p:ext uri="{BB962C8B-B14F-4D97-AF65-F5344CB8AC3E}">
        <p14:creationId xmlns:p14="http://schemas.microsoft.com/office/powerpoint/2010/main" val="3249581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What is Pester?</a:t>
            </a:r>
          </a:p>
        </p:txBody>
      </p:sp>
      <p:sp>
        <p:nvSpPr>
          <p:cNvPr id="5" name="Text Placeholder 4"/>
          <p:cNvSpPr>
            <a:spLocks noGrp="1"/>
          </p:cNvSpPr>
          <p:nvPr>
            <p:ph type="body" idx="4294967295"/>
          </p:nvPr>
        </p:nvSpPr>
        <p:spPr>
          <a:xfrm>
            <a:off x="665534" y="1629835"/>
            <a:ext cx="10710862" cy="2709822"/>
          </a:xfrm>
        </p:spPr>
        <p:txBody>
          <a:bodyPr>
            <a:noAutofit/>
          </a:bodyPr>
          <a:lstStyle/>
          <a:p>
            <a:pPr marL="0" indent="0">
              <a:buNone/>
            </a:pPr>
            <a:r>
              <a:rPr lang="en-GB" sz="4889" dirty="0"/>
              <a:t>Pester provides a framework for </a:t>
            </a:r>
            <a:r>
              <a:rPr lang="en-GB" sz="4889" b="1" dirty="0"/>
              <a:t>running unit tests to execute and validate PowerShell commands from within PowerShell</a:t>
            </a:r>
            <a:endParaRPr lang="en-GB" sz="4889" dirty="0"/>
          </a:p>
        </p:txBody>
      </p:sp>
      <p:sp>
        <p:nvSpPr>
          <p:cNvPr id="6" name="TextBox 5"/>
          <p:cNvSpPr txBox="1"/>
          <p:nvPr/>
        </p:nvSpPr>
        <p:spPr>
          <a:xfrm>
            <a:off x="3693225" y="5072531"/>
            <a:ext cx="4655479" cy="604879"/>
          </a:xfrm>
          <a:prstGeom prst="rect">
            <a:avLst/>
          </a:prstGeom>
          <a:noFill/>
        </p:spPr>
        <p:txBody>
          <a:bodyPr wrap="square" rtlCol="0">
            <a:spAutoFit/>
          </a:bodyPr>
          <a:lstStyle/>
          <a:p>
            <a:pPr defTabSz="931316" hangingPunct="1">
              <a:defRPr/>
            </a:pPr>
            <a:r>
              <a:rPr lang="en-GB" sz="3259" kern="1200" dirty="0">
                <a:solidFill>
                  <a:prstClr val="black"/>
                </a:solidFill>
                <a:latin typeface="Calibri" panose="020F0502020204030204"/>
              </a:rPr>
              <a:t>github.com/pester/Pester </a:t>
            </a:r>
          </a:p>
        </p:txBody>
      </p:sp>
      <p:pic>
        <p:nvPicPr>
          <p:cNvPr id="7" name="Picture 6"/>
          <p:cNvPicPr>
            <a:picLocks noChangeAspect="1"/>
          </p:cNvPicPr>
          <p:nvPr/>
        </p:nvPicPr>
        <p:blipFill>
          <a:blip r:embed="rId3"/>
          <a:stretch>
            <a:fillRect/>
          </a:stretch>
        </p:blipFill>
        <p:spPr>
          <a:xfrm flipH="1">
            <a:off x="3281256" y="5111434"/>
            <a:ext cx="364468" cy="573299"/>
          </a:xfrm>
          <a:prstGeom prst="rect">
            <a:avLst/>
          </a:prstGeom>
        </p:spPr>
      </p:pic>
    </p:spTree>
    <p:extLst>
      <p:ext uri="{BB962C8B-B14F-4D97-AF65-F5344CB8AC3E}">
        <p14:creationId xmlns:p14="http://schemas.microsoft.com/office/powerpoint/2010/main" val="156706362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7355" y="194429"/>
            <a:ext cx="11517332" cy="4553585"/>
          </a:xfrm>
          <a:prstGeom prst="rect">
            <a:avLst/>
          </a:prstGeom>
        </p:spPr>
      </p:pic>
    </p:spTree>
    <p:extLst>
      <p:ext uri="{BB962C8B-B14F-4D97-AF65-F5344CB8AC3E}">
        <p14:creationId xmlns:p14="http://schemas.microsoft.com/office/powerpoint/2010/main" val="2715791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oj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50" y="27305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 am so terribly sorry</a:t>
            </a:r>
          </a:p>
        </p:txBody>
      </p:sp>
      <p:pic>
        <p:nvPicPr>
          <p:cNvPr id="5" name="sor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46030" y="1665925"/>
            <a:ext cx="4762500" cy="3771900"/>
          </a:xfrm>
          <a:prstGeom prst="rect">
            <a:avLst/>
          </a:prstGeom>
        </p:spPr>
      </p:pic>
    </p:spTree>
    <p:extLst>
      <p:ext uri="{BB962C8B-B14F-4D97-AF65-F5344CB8AC3E}">
        <p14:creationId xmlns:p14="http://schemas.microsoft.com/office/powerpoint/2010/main" val="3974561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187" y="1159158"/>
            <a:ext cx="12521658" cy="4481099"/>
          </a:xfrm>
          <a:prstGeom prst="rect">
            <a:avLst/>
          </a:prstGeom>
        </p:spPr>
        <p:txBody>
          <a:bodyPr wrap="square">
            <a:spAutoFit/>
          </a:bodyPr>
          <a:lstStyle/>
          <a:p>
            <a:pPr marL="291036" indent="-291036" defTabSz="931316" hangingPunct="1">
              <a:buFont typeface="Arial" panose="020B0604020202020204" pitchFamily="34" charset="0"/>
              <a:buChar char="•"/>
              <a:defRPr/>
            </a:pPr>
            <a:r>
              <a:rPr lang="en-GB" sz="2037" b="1" kern="1200" dirty="0">
                <a:solidFill>
                  <a:prstClr val="black"/>
                </a:solidFill>
                <a:latin typeface="Calibri" panose="020F0502020204030204"/>
              </a:rPr>
              <a:t>Be</a:t>
            </a:r>
            <a:r>
              <a:rPr lang="en-GB" sz="2037" kern="1200" dirty="0">
                <a:solidFill>
                  <a:prstClr val="black"/>
                </a:solidFill>
                <a:latin typeface="Calibri" panose="020F0502020204030204"/>
              </a:rPr>
              <a:t>		  Compares one object with another for equality. Case Insensitive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BeExactly</a:t>
            </a:r>
            <a:r>
              <a:rPr lang="en-GB" sz="2037" kern="1200" dirty="0">
                <a:solidFill>
                  <a:prstClr val="black"/>
                </a:solidFill>
                <a:latin typeface="Calibri" panose="020F0502020204030204"/>
              </a:rPr>
              <a:t>	  Compares one object with another for equality . Case 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BeGreaterThan</a:t>
            </a:r>
            <a:r>
              <a:rPr lang="en-GB" sz="2037" kern="1200" dirty="0">
                <a:solidFill>
                  <a:prstClr val="black"/>
                </a:solidFill>
                <a:latin typeface="Calibri" panose="020F0502020204030204"/>
              </a:rPr>
              <a:t>  Asserts that a number is greater than an expected value.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BeLessThan</a:t>
            </a:r>
            <a:r>
              <a:rPr lang="en-GB" sz="2037" kern="1200" dirty="0">
                <a:solidFill>
                  <a:prstClr val="black"/>
                </a:solidFill>
                <a:latin typeface="Calibri" panose="020F0502020204030204"/>
              </a:rPr>
              <a:t>	   Asserts that a number is less than an expected value.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BeLike</a:t>
            </a:r>
            <a:r>
              <a:rPr lang="en-GB" sz="2037" kern="1200" dirty="0">
                <a:solidFill>
                  <a:prstClr val="black"/>
                </a:solidFill>
                <a:latin typeface="Calibri" panose="020F0502020204030204"/>
              </a:rPr>
              <a:t>	   Asserts that the actual value matches a wildcard pattern using -like operator. Case Insensitive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BeLikeExactly</a:t>
            </a:r>
            <a:r>
              <a:rPr lang="en-GB" sz="2037" kern="1200" dirty="0">
                <a:solidFill>
                  <a:prstClr val="black"/>
                </a:solidFill>
                <a:latin typeface="Calibri" panose="020F0502020204030204"/>
              </a:rPr>
              <a:t>	   Asserts that the actual value matches a wildcard pattern using -like operator. Case 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BeOfType</a:t>
            </a:r>
            <a:r>
              <a:rPr lang="en-GB" sz="2037" kern="1200" dirty="0">
                <a:solidFill>
                  <a:prstClr val="black"/>
                </a:solidFill>
                <a:latin typeface="Calibri" panose="020F0502020204030204"/>
              </a:rPr>
              <a:t>	   Asserts that the actual value should be an object of a specified type</a:t>
            </a:r>
          </a:p>
          <a:p>
            <a:pPr marL="291036" indent="-291036" defTabSz="931316" hangingPunct="1">
              <a:buFont typeface="Arial" panose="020B0604020202020204" pitchFamily="34" charset="0"/>
              <a:buChar char="•"/>
              <a:defRPr/>
            </a:pPr>
            <a:r>
              <a:rPr lang="en-GB" sz="2037" b="1" kern="1200" dirty="0">
                <a:solidFill>
                  <a:prstClr val="black"/>
                </a:solidFill>
                <a:latin typeface="Calibri" panose="020F0502020204030204"/>
              </a:rPr>
              <a:t>Exist</a:t>
            </a:r>
            <a:r>
              <a:rPr lang="en-GB" sz="2037" kern="1200" dirty="0">
                <a:solidFill>
                  <a:prstClr val="black"/>
                </a:solidFill>
                <a:latin typeface="Calibri" panose="020F0502020204030204"/>
              </a:rPr>
              <a:t>		   Does not perform any comparison but checks if the object calling Exist is present in a PS Provider.</a:t>
            </a:r>
          </a:p>
          <a:p>
            <a:pPr marL="291036" indent="-291036" defTabSz="931316" hangingPunct="1">
              <a:buFont typeface="Arial" panose="020B0604020202020204" pitchFamily="34" charset="0"/>
              <a:buChar char="•"/>
              <a:defRPr/>
            </a:pPr>
            <a:r>
              <a:rPr lang="en-GB" sz="2037" b="1" kern="1200" dirty="0">
                <a:solidFill>
                  <a:prstClr val="black"/>
                </a:solidFill>
                <a:latin typeface="Calibri" panose="020F0502020204030204"/>
              </a:rPr>
              <a:t>Contain</a:t>
            </a:r>
            <a:r>
              <a:rPr lang="en-GB" sz="2037" kern="1200" dirty="0">
                <a:solidFill>
                  <a:prstClr val="black"/>
                </a:solidFill>
                <a:latin typeface="Calibri" panose="020F0502020204030204"/>
              </a:rPr>
              <a:t>	   Checks to see if a file contains the specified text. Case Insensitive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ContainExactly</a:t>
            </a:r>
            <a:r>
              <a:rPr lang="en-GB" sz="2037" kern="1200" dirty="0">
                <a:solidFill>
                  <a:prstClr val="black"/>
                </a:solidFill>
                <a:latin typeface="Calibri" panose="020F0502020204030204"/>
              </a:rPr>
              <a:t>   Checks to see if a file contains the specified text. Case Sensitive</a:t>
            </a:r>
          </a:p>
          <a:p>
            <a:pPr marL="291036" indent="-291036" defTabSz="931316" hangingPunct="1">
              <a:buFont typeface="Arial" panose="020B0604020202020204" pitchFamily="34" charset="0"/>
              <a:buChar char="•"/>
              <a:defRPr/>
            </a:pPr>
            <a:r>
              <a:rPr lang="en-GB" sz="2037" b="1" kern="1200" dirty="0">
                <a:solidFill>
                  <a:prstClr val="black"/>
                </a:solidFill>
                <a:latin typeface="Calibri" panose="020F0502020204030204"/>
              </a:rPr>
              <a:t>Match</a:t>
            </a:r>
            <a:r>
              <a:rPr lang="en-GB" sz="2037" kern="1200" dirty="0">
                <a:solidFill>
                  <a:prstClr val="black"/>
                </a:solidFill>
                <a:latin typeface="Calibri" panose="020F0502020204030204"/>
              </a:rPr>
              <a:t>	   Uses a regular expression to compare two objects. Case Insensitive</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MatchExactly</a:t>
            </a:r>
            <a:r>
              <a:rPr lang="en-GB" sz="2037" kern="1200" dirty="0">
                <a:solidFill>
                  <a:prstClr val="black"/>
                </a:solidFill>
                <a:latin typeface="Calibri" panose="020F0502020204030204"/>
              </a:rPr>
              <a:t>	   Uses a regular expression to compare two objects. Case Sensitive</a:t>
            </a:r>
          </a:p>
          <a:p>
            <a:pPr marL="291036" indent="-291036" defTabSz="931316" hangingPunct="1">
              <a:buFont typeface="Arial" panose="020B0604020202020204" pitchFamily="34" charset="0"/>
              <a:buChar char="•"/>
              <a:defRPr/>
            </a:pPr>
            <a:r>
              <a:rPr lang="en-GB" sz="2037" b="1" kern="1200" dirty="0">
                <a:solidFill>
                  <a:prstClr val="black"/>
                </a:solidFill>
                <a:latin typeface="Calibri" panose="020F0502020204030204"/>
              </a:rPr>
              <a:t>Throw</a:t>
            </a:r>
            <a:r>
              <a:rPr lang="en-GB" sz="2037" kern="1200" dirty="0">
                <a:solidFill>
                  <a:prstClr val="black"/>
                </a:solidFill>
                <a:latin typeface="Calibri" panose="020F0502020204030204"/>
              </a:rPr>
              <a:t>	   Checks if an exception was thrown in the input </a:t>
            </a:r>
            <a:r>
              <a:rPr lang="en-GB" sz="2037" kern="1200" dirty="0" err="1">
                <a:solidFill>
                  <a:prstClr val="black"/>
                </a:solidFill>
                <a:latin typeface="Calibri" panose="020F0502020204030204"/>
              </a:rPr>
              <a:t>ScriptBlock</a:t>
            </a:r>
            <a:r>
              <a:rPr lang="en-GB" sz="2037" kern="1200" dirty="0">
                <a:solidFill>
                  <a:prstClr val="black"/>
                </a:solidFill>
                <a:latin typeface="Calibri" panose="020F0502020204030204"/>
              </a:rPr>
              <a:t>. </a:t>
            </a:r>
          </a:p>
          <a:p>
            <a:pPr marL="291036" indent="-291036" defTabSz="931316" hangingPunct="1">
              <a:buFont typeface="Arial" panose="020B0604020202020204" pitchFamily="34" charset="0"/>
              <a:buChar char="•"/>
              <a:defRPr/>
            </a:pPr>
            <a:r>
              <a:rPr lang="en-GB" sz="2037" b="1" kern="1200" dirty="0" err="1">
                <a:solidFill>
                  <a:prstClr val="black"/>
                </a:solidFill>
                <a:latin typeface="Calibri" panose="020F0502020204030204"/>
              </a:rPr>
              <a:t>BeNullOrEmpty</a:t>
            </a:r>
            <a:r>
              <a:rPr lang="en-GB" sz="2037" kern="1200" dirty="0">
                <a:solidFill>
                  <a:prstClr val="black"/>
                </a:solidFill>
                <a:latin typeface="Calibri" panose="020F0502020204030204"/>
              </a:rPr>
              <a:t> Checks values for null or empty (strings).</a:t>
            </a:r>
          </a:p>
        </p:txBody>
      </p:sp>
      <p:sp>
        <p:nvSpPr>
          <p:cNvPr id="4" name="TextBox 3"/>
          <p:cNvSpPr txBox="1"/>
          <p:nvPr/>
        </p:nvSpPr>
        <p:spPr>
          <a:xfrm>
            <a:off x="3439787" y="5829786"/>
            <a:ext cx="5556268" cy="381331"/>
          </a:xfrm>
          <a:prstGeom prst="rect">
            <a:avLst/>
          </a:prstGeom>
          <a:noFill/>
        </p:spPr>
        <p:txBody>
          <a:bodyPr wrap="square" rtlCol="0">
            <a:spAutoFit/>
          </a:bodyPr>
          <a:lstStyle/>
          <a:p>
            <a:pPr defTabSz="931316" hangingPunct="1">
              <a:defRPr/>
            </a:pPr>
            <a:r>
              <a:rPr lang="en-GB" sz="1833" kern="1200" dirty="0">
                <a:solidFill>
                  <a:prstClr val="black"/>
                </a:solidFill>
                <a:latin typeface="Calibri" panose="020F0502020204030204"/>
              </a:rPr>
              <a:t>I hate slides with lots of text but I think this one is valid</a:t>
            </a:r>
          </a:p>
        </p:txBody>
      </p:sp>
      <p:sp>
        <p:nvSpPr>
          <p:cNvPr id="5" name="Title 4"/>
          <p:cNvSpPr>
            <a:spLocks noGrp="1"/>
          </p:cNvSpPr>
          <p:nvPr>
            <p:ph type="title"/>
          </p:nvPr>
        </p:nvSpPr>
        <p:spPr>
          <a:xfrm>
            <a:off x="274320" y="292082"/>
            <a:ext cx="11887202" cy="1337753"/>
          </a:xfrm>
        </p:spPr>
        <p:txBody>
          <a:bodyPr/>
          <a:lstStyle/>
          <a:p>
            <a:r>
              <a:rPr lang="en-US" dirty="0"/>
              <a:t>Should Operators</a:t>
            </a:r>
          </a:p>
        </p:txBody>
      </p:sp>
    </p:spTree>
    <p:extLst>
      <p:ext uri="{BB962C8B-B14F-4D97-AF65-F5344CB8AC3E}">
        <p14:creationId xmlns:p14="http://schemas.microsoft.com/office/powerpoint/2010/main" val="107022205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 y="292082"/>
            <a:ext cx="11887202" cy="1337753"/>
          </a:xfrm>
        </p:spPr>
        <p:txBody>
          <a:bodyPr/>
          <a:lstStyle/>
          <a:p>
            <a:r>
              <a:rPr lang="en-GB" dirty="0"/>
              <a:t>What Can You Validate?</a:t>
            </a:r>
            <a:endParaRPr lang="en-US" dirty="0"/>
          </a:p>
        </p:txBody>
      </p:sp>
    </p:spTree>
    <p:extLst>
      <p:ext uri="{BB962C8B-B14F-4D97-AF65-F5344CB8AC3E}">
        <p14:creationId xmlns:p14="http://schemas.microsoft.com/office/powerpoint/2010/main" val="37313190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Rules</a:t>
            </a:r>
            <a:endParaRPr dirty="0"/>
          </a:p>
        </p:txBody>
      </p:sp>
      <p:sp>
        <p:nvSpPr>
          <p:cNvPr id="3" name="Rectangle 2"/>
          <p:cNvSpPr/>
          <p:nvPr/>
        </p:nvSpPr>
        <p:spPr>
          <a:xfrm>
            <a:off x="902043" y="1682512"/>
            <a:ext cx="11084011" cy="3046988"/>
          </a:xfrm>
          <a:prstGeom prst="rect">
            <a:avLst/>
          </a:prstGeom>
        </p:spPr>
        <p:txBody>
          <a:bodyPr wrap="square">
            <a:spAutoFit/>
          </a:bodyPr>
          <a:lstStyle/>
          <a:p>
            <a:pPr marL="285750" indent="-285750">
              <a:lnSpc>
                <a:spcPct val="200000"/>
              </a:lnSpc>
              <a:buFont typeface="Arial" panose="020B0604020202020204" pitchFamily="34" charset="0"/>
              <a:buChar char="•"/>
            </a:pPr>
            <a:r>
              <a:rPr lang="en-US" sz="2400" dirty="0"/>
              <a:t>Be good to each other </a:t>
            </a:r>
            <a:r>
              <a:rPr lang="en-US" sz="2400" dirty="0" smtClean="0">
                <a:solidFill>
                  <a:srgbClr val="C00000"/>
                </a:solidFill>
              </a:rPr>
              <a:t>❤</a:t>
            </a:r>
            <a:endParaRPr lang="en-US" sz="2400" dirty="0"/>
          </a:p>
          <a:p>
            <a:pPr marL="285750" indent="-285750">
              <a:lnSpc>
                <a:spcPct val="200000"/>
              </a:lnSpc>
              <a:buFont typeface="Arial" panose="020B0604020202020204" pitchFamily="34" charset="0"/>
              <a:buChar char="•"/>
            </a:pPr>
            <a:r>
              <a:rPr lang="en-US" sz="2400" dirty="0"/>
              <a:t>Silence phones, but please but feel free to leave to answer calls</a:t>
            </a:r>
          </a:p>
          <a:p>
            <a:pPr marL="285750" indent="-285750">
              <a:lnSpc>
                <a:spcPct val="200000"/>
              </a:lnSpc>
              <a:buFont typeface="Arial" panose="020B0604020202020204" pitchFamily="34" charset="0"/>
              <a:buChar char="•"/>
            </a:pPr>
            <a:r>
              <a:rPr lang="en-US" sz="2400" dirty="0"/>
              <a:t>Ask a question whenever you want to, but note we may need to move on</a:t>
            </a:r>
          </a:p>
          <a:p>
            <a:pPr marL="285750" indent="-285750">
              <a:lnSpc>
                <a:spcPct val="200000"/>
              </a:lnSpc>
              <a:buFont typeface="Arial" panose="020B0604020202020204" pitchFamily="34" charset="0"/>
              <a:buChar char="•"/>
            </a:pPr>
            <a:r>
              <a:rPr lang="en-US" sz="2400" dirty="0"/>
              <a:t>Tweet, Facebook, and </a:t>
            </a:r>
            <a:r>
              <a:rPr lang="en-US" sz="2400" dirty="0" err="1"/>
              <a:t>etc</a:t>
            </a:r>
            <a:r>
              <a:rPr lang="en-US" sz="2400" dirty="0"/>
              <a:t> as much as possible! </a:t>
            </a:r>
          </a:p>
        </p:txBody>
      </p:sp>
    </p:spTree>
    <p:extLst>
      <p:ext uri="{BB962C8B-B14F-4D97-AF65-F5344CB8AC3E}">
        <p14:creationId xmlns:p14="http://schemas.microsoft.com/office/powerpoint/2010/main" val="318936767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7761" y="10"/>
            <a:ext cx="12417757" cy="6984990"/>
          </a:xfrm>
          <a:prstGeom prst="rect">
            <a:avLst/>
          </a:prstGeom>
        </p:spPr>
      </p:pic>
      <p:sp>
        <p:nvSpPr>
          <p:cNvPr id="5" name="Title 4"/>
          <p:cNvSpPr>
            <a:spLocks noGrp="1"/>
          </p:cNvSpPr>
          <p:nvPr>
            <p:ph type="title"/>
          </p:nvPr>
        </p:nvSpPr>
        <p:spPr>
          <a:xfrm>
            <a:off x="482232" y="559149"/>
            <a:ext cx="4171366" cy="1369882"/>
          </a:xfrm>
        </p:spPr>
        <p:txBody>
          <a:bodyPr>
            <a:normAutofit/>
          </a:bodyPr>
          <a:lstStyle/>
          <a:p>
            <a:pPr algn="ctr"/>
            <a:r>
              <a:rPr lang="en-GB" sz="4074" dirty="0"/>
              <a:t>What Can You </a:t>
            </a:r>
            <a:br>
              <a:rPr lang="en-GB" sz="4074" dirty="0"/>
            </a:br>
            <a:r>
              <a:rPr lang="en-GB" sz="4074" dirty="0"/>
              <a:t>Validate?</a:t>
            </a:r>
          </a:p>
        </p:txBody>
      </p:sp>
      <p:sp>
        <p:nvSpPr>
          <p:cNvPr id="3" name="Content Placeholder 2"/>
          <p:cNvSpPr>
            <a:spLocks noGrp="1"/>
          </p:cNvSpPr>
          <p:nvPr>
            <p:ph idx="1"/>
          </p:nvPr>
        </p:nvSpPr>
        <p:spPr>
          <a:xfrm>
            <a:off x="350884" y="2161055"/>
            <a:ext cx="4302714" cy="3842881"/>
          </a:xfrm>
        </p:spPr>
        <p:txBody>
          <a:bodyPr>
            <a:normAutofit/>
          </a:bodyPr>
          <a:lstStyle/>
          <a:p>
            <a:pPr marL="0" indent="0">
              <a:buNone/>
            </a:pPr>
            <a:r>
              <a:rPr lang="en-GB" sz="1833" dirty="0"/>
              <a:t>Maybe not EVERY thing but anything that </a:t>
            </a:r>
            <a:br>
              <a:rPr lang="en-GB" sz="1833" dirty="0"/>
            </a:br>
            <a:r>
              <a:rPr lang="en-GB" sz="1833" dirty="0"/>
              <a:t>you can check with PowerShell</a:t>
            </a:r>
          </a:p>
          <a:p>
            <a:pPr marL="0" indent="0">
              <a:buNone/>
            </a:pPr>
            <a:endParaRPr lang="en-GB" sz="1833" dirty="0"/>
          </a:p>
          <a:p>
            <a:pPr marL="0" indent="0">
              <a:buNone/>
            </a:pPr>
            <a:r>
              <a:rPr lang="en-GB" sz="1222" dirty="0"/>
              <a:t> </a:t>
            </a:r>
            <a:r>
              <a:rPr lang="en-GB" sz="1222" dirty="0">
                <a:solidFill>
                  <a:srgbClr val="FF4500"/>
                </a:solidFill>
                <a:latin typeface="Lucida Console" panose="020B0609040504020204" pitchFamily="49" charset="0"/>
              </a:rPr>
              <a:t>$</a:t>
            </a:r>
            <a:r>
              <a:rPr lang="en-GB" sz="1222" dirty="0" err="1">
                <a:solidFill>
                  <a:srgbClr val="FF4500"/>
                </a:solidFill>
                <a:latin typeface="Lucida Console" panose="020B0609040504020204" pitchFamily="49" charset="0"/>
              </a:rPr>
              <a:t>srv</a:t>
            </a:r>
            <a:r>
              <a:rPr lang="en-GB" sz="1222" dirty="0" err="1">
                <a:solidFill>
                  <a:srgbClr val="A9A9A9"/>
                </a:solidFill>
                <a:latin typeface="Lucida Console" panose="020B0609040504020204" pitchFamily="49" charset="0"/>
              </a:rPr>
              <a:t>|</a:t>
            </a:r>
            <a:r>
              <a:rPr lang="en-GB" sz="1222" dirty="0" err="1">
                <a:solidFill>
                  <a:srgbClr val="0000FF"/>
                </a:solidFill>
                <a:latin typeface="Lucida Console" panose="020B0609040504020204" pitchFamily="49" charset="0"/>
              </a:rPr>
              <a:t>Get-Member</a:t>
            </a:r>
            <a:r>
              <a:rPr lang="en-GB" sz="1222" dirty="0">
                <a:solidFill>
                  <a:prstClr val="black"/>
                </a:solidFill>
                <a:latin typeface="Lucida Console" panose="020B0609040504020204" pitchFamily="49" charset="0"/>
              </a:rPr>
              <a:t> </a:t>
            </a:r>
            <a:r>
              <a:rPr lang="en-GB" sz="1222" dirty="0">
                <a:solidFill>
                  <a:srgbClr val="000080"/>
                </a:solidFill>
                <a:latin typeface="Lucida Console" panose="020B0609040504020204" pitchFamily="49" charset="0"/>
              </a:rPr>
              <a:t>-</a:t>
            </a:r>
            <a:r>
              <a:rPr lang="en-GB" sz="1222" dirty="0" err="1">
                <a:solidFill>
                  <a:srgbClr val="000080"/>
                </a:solidFill>
                <a:latin typeface="Lucida Console" panose="020B0609040504020204" pitchFamily="49" charset="0"/>
              </a:rPr>
              <a:t>MemberType</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Property</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srgbClr val="0000FF"/>
                </a:solidFill>
                <a:latin typeface="Lucida Console" panose="020B0609040504020204" pitchFamily="49" charset="0"/>
              </a:rPr>
              <a:t>Select-Object</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name</a:t>
            </a:r>
            <a:r>
              <a:rPr lang="en-GB" sz="1222" dirty="0">
                <a:solidFill>
                  <a:prstClr val="black"/>
                </a:solidFill>
                <a:latin typeface="Lucida Console" panose="020B0609040504020204" pitchFamily="49" charset="0"/>
              </a:rPr>
              <a:t>                                                                                           </a:t>
            </a:r>
          </a:p>
          <a:p>
            <a:pPr marL="0" indent="0">
              <a:buNone/>
            </a:pPr>
            <a:r>
              <a:rPr lang="en-GB" sz="1222" dirty="0">
                <a:solidFill>
                  <a:srgbClr val="FF4500"/>
                </a:solidFill>
                <a:latin typeface="Lucida Console" panose="020B0609040504020204" pitchFamily="49" charset="0"/>
              </a:rPr>
              <a:t>$</a:t>
            </a:r>
            <a:r>
              <a:rPr lang="en-GB" sz="1222" dirty="0" err="1">
                <a:solidFill>
                  <a:srgbClr val="FF4500"/>
                </a:solidFill>
                <a:latin typeface="Lucida Console" panose="020B0609040504020204" pitchFamily="49" charset="0"/>
              </a:rPr>
              <a:t>srv</a:t>
            </a:r>
            <a:r>
              <a:rPr lang="en-GB" sz="1222" dirty="0" err="1">
                <a:solidFill>
                  <a:srgbClr val="A9A9A9"/>
                </a:solidFill>
                <a:latin typeface="Lucida Console" panose="020B0609040504020204" pitchFamily="49" charset="0"/>
              </a:rPr>
              <a:t>|</a:t>
            </a:r>
            <a:r>
              <a:rPr lang="en-GB" sz="1222" dirty="0" err="1">
                <a:solidFill>
                  <a:srgbClr val="0000FF"/>
                </a:solidFill>
                <a:latin typeface="Lucida Console" panose="020B0609040504020204" pitchFamily="49" charset="0"/>
              </a:rPr>
              <a:t>Get-Member</a:t>
            </a:r>
            <a:r>
              <a:rPr lang="en-GB" sz="1222" dirty="0">
                <a:solidFill>
                  <a:prstClr val="black"/>
                </a:solidFill>
                <a:latin typeface="Lucida Console" panose="020B0609040504020204" pitchFamily="49" charset="0"/>
              </a:rPr>
              <a:t> </a:t>
            </a:r>
            <a:r>
              <a:rPr lang="en-GB" sz="1222" dirty="0">
                <a:solidFill>
                  <a:srgbClr val="000080"/>
                </a:solidFill>
                <a:latin typeface="Lucida Console" panose="020B0609040504020204" pitchFamily="49" charset="0"/>
              </a:rPr>
              <a:t>-</a:t>
            </a:r>
            <a:r>
              <a:rPr lang="en-GB" sz="1222" dirty="0" err="1">
                <a:solidFill>
                  <a:srgbClr val="000080"/>
                </a:solidFill>
                <a:latin typeface="Lucida Console" panose="020B0609040504020204" pitchFamily="49" charset="0"/>
              </a:rPr>
              <a:t>MemberType</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Property</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srgbClr val="0000FF"/>
                </a:solidFill>
                <a:latin typeface="Lucida Console" panose="020B0609040504020204" pitchFamily="49" charset="0"/>
              </a:rPr>
              <a:t>Select-Object</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name</a:t>
            </a:r>
            <a:r>
              <a:rPr lang="en-GB" sz="1222" dirty="0">
                <a:solidFill>
                  <a:prstClr val="black"/>
                </a:solidFill>
                <a:latin typeface="Lucida Console" panose="020B0609040504020204" pitchFamily="49" charset="0"/>
              </a:rPr>
              <a:t>                                                                                     </a:t>
            </a:r>
          </a:p>
          <a:p>
            <a:pPr marL="0" indent="0">
              <a:buNone/>
            </a:pPr>
            <a:r>
              <a:rPr lang="en-GB" sz="1222" dirty="0">
                <a:solidFill>
                  <a:srgbClr val="FF4500"/>
                </a:solidFill>
                <a:latin typeface="Lucida Console" panose="020B0609040504020204" pitchFamily="49" charset="0"/>
              </a:rPr>
              <a:t>$</a:t>
            </a:r>
            <a:r>
              <a:rPr lang="en-GB" sz="1222" dirty="0" err="1">
                <a:solidFill>
                  <a:srgbClr val="FF4500"/>
                </a:solidFill>
                <a:latin typeface="Lucida Console" panose="020B0609040504020204" pitchFamily="49" charset="0"/>
              </a:rPr>
              <a:t>srv</a:t>
            </a:r>
            <a:r>
              <a:rPr lang="en-GB" sz="1222" dirty="0" err="1">
                <a:solidFill>
                  <a:srgbClr val="A9A9A9"/>
                </a:solidFill>
                <a:latin typeface="Lucida Console" panose="020B0609040504020204" pitchFamily="49" charset="0"/>
              </a:rPr>
              <a:t>.</a:t>
            </a:r>
            <a:r>
              <a:rPr lang="en-GB" sz="1222" dirty="0" err="1">
                <a:solidFill>
                  <a:prstClr val="black"/>
                </a:solidFill>
                <a:latin typeface="Lucida Console" panose="020B0609040504020204" pitchFamily="49" charset="0"/>
              </a:rPr>
              <a:t>JobServer</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prstClr val="black"/>
                </a:solidFill>
                <a:latin typeface="Lucida Console" panose="020B0609040504020204" pitchFamily="49" charset="0"/>
              </a:rPr>
              <a:t> </a:t>
            </a:r>
            <a:r>
              <a:rPr lang="en-GB" sz="1222" dirty="0">
                <a:solidFill>
                  <a:srgbClr val="0000FF"/>
                </a:solidFill>
                <a:latin typeface="Lucida Console" panose="020B0609040504020204" pitchFamily="49" charset="0"/>
              </a:rPr>
              <a:t>Get-Member</a:t>
            </a:r>
            <a:r>
              <a:rPr lang="en-GB" sz="1222" dirty="0">
                <a:solidFill>
                  <a:prstClr val="black"/>
                </a:solidFill>
                <a:latin typeface="Lucida Console" panose="020B0609040504020204" pitchFamily="49" charset="0"/>
              </a:rPr>
              <a:t> </a:t>
            </a:r>
            <a:r>
              <a:rPr lang="en-GB" sz="1222" dirty="0">
                <a:solidFill>
                  <a:srgbClr val="000080"/>
                </a:solidFill>
                <a:latin typeface="Lucida Console" panose="020B0609040504020204" pitchFamily="49" charset="0"/>
              </a:rPr>
              <a:t>-</a:t>
            </a:r>
            <a:r>
              <a:rPr lang="en-GB" sz="1222" dirty="0" err="1">
                <a:solidFill>
                  <a:srgbClr val="000080"/>
                </a:solidFill>
                <a:latin typeface="Lucida Console" panose="020B0609040504020204" pitchFamily="49" charset="0"/>
              </a:rPr>
              <a:t>MemberType</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Property</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srgbClr val="0000FF"/>
                </a:solidFill>
                <a:latin typeface="Lucida Console" panose="020B0609040504020204" pitchFamily="49" charset="0"/>
              </a:rPr>
              <a:t>Select-Object</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name</a:t>
            </a:r>
            <a:r>
              <a:rPr lang="en-GB" sz="1222" dirty="0">
                <a:solidFill>
                  <a:prstClr val="black"/>
                </a:solidFill>
                <a:latin typeface="Lucida Console" panose="020B0609040504020204" pitchFamily="49" charset="0"/>
              </a:rPr>
              <a:t>                                                                         </a:t>
            </a:r>
          </a:p>
          <a:p>
            <a:pPr marL="0" indent="0">
              <a:buNone/>
            </a:pPr>
            <a:r>
              <a:rPr lang="en-GB" sz="1222" dirty="0">
                <a:solidFill>
                  <a:srgbClr val="FF4500"/>
                </a:solidFill>
                <a:latin typeface="Lucida Console" panose="020B0609040504020204" pitchFamily="49" charset="0"/>
              </a:rPr>
              <a:t>$</a:t>
            </a:r>
            <a:r>
              <a:rPr lang="en-GB" sz="1222" dirty="0" err="1">
                <a:solidFill>
                  <a:srgbClr val="FF4500"/>
                </a:solidFill>
                <a:latin typeface="Lucida Console" panose="020B0609040504020204" pitchFamily="49" charset="0"/>
              </a:rPr>
              <a:t>srv</a:t>
            </a:r>
            <a:r>
              <a:rPr lang="en-GB" sz="1222" dirty="0" err="1">
                <a:solidFill>
                  <a:srgbClr val="A9A9A9"/>
                </a:solidFill>
                <a:latin typeface="Lucida Console" panose="020B0609040504020204" pitchFamily="49" charset="0"/>
              </a:rPr>
              <a:t>.</a:t>
            </a:r>
            <a:r>
              <a:rPr lang="en-GB" sz="1222" dirty="0" err="1">
                <a:solidFill>
                  <a:prstClr val="black"/>
                </a:solidFill>
                <a:latin typeface="Lucida Console" panose="020B0609040504020204" pitchFamily="49" charset="0"/>
              </a:rPr>
              <a:t>Databases</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prstClr val="black"/>
                </a:solidFill>
                <a:latin typeface="Lucida Console" panose="020B0609040504020204" pitchFamily="49" charset="0"/>
              </a:rPr>
              <a:t> </a:t>
            </a:r>
            <a:r>
              <a:rPr lang="en-GB" sz="1222" dirty="0">
                <a:solidFill>
                  <a:srgbClr val="0000FF"/>
                </a:solidFill>
                <a:latin typeface="Lucida Console" panose="020B0609040504020204" pitchFamily="49" charset="0"/>
              </a:rPr>
              <a:t>Get-Member</a:t>
            </a:r>
            <a:r>
              <a:rPr lang="en-GB" sz="1222" dirty="0">
                <a:solidFill>
                  <a:prstClr val="black"/>
                </a:solidFill>
                <a:latin typeface="Lucida Console" panose="020B0609040504020204" pitchFamily="49" charset="0"/>
              </a:rPr>
              <a:t> </a:t>
            </a:r>
            <a:r>
              <a:rPr lang="en-GB" sz="1222" dirty="0">
                <a:solidFill>
                  <a:srgbClr val="000080"/>
                </a:solidFill>
                <a:latin typeface="Lucida Console" panose="020B0609040504020204" pitchFamily="49" charset="0"/>
              </a:rPr>
              <a:t>-</a:t>
            </a:r>
            <a:r>
              <a:rPr lang="en-GB" sz="1222" dirty="0" err="1">
                <a:solidFill>
                  <a:srgbClr val="000080"/>
                </a:solidFill>
                <a:latin typeface="Lucida Console" panose="020B0609040504020204" pitchFamily="49" charset="0"/>
              </a:rPr>
              <a:t>MemberType</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Property</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srgbClr val="0000FF"/>
                </a:solidFill>
                <a:latin typeface="Lucida Console" panose="020B0609040504020204" pitchFamily="49" charset="0"/>
              </a:rPr>
              <a:t>Select-Object</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name</a:t>
            </a:r>
            <a:r>
              <a:rPr lang="en-GB" sz="1222" dirty="0">
                <a:solidFill>
                  <a:prstClr val="black"/>
                </a:solidFill>
                <a:latin typeface="Lucida Console" panose="020B0609040504020204" pitchFamily="49" charset="0"/>
              </a:rPr>
              <a:t>                                                                         </a:t>
            </a:r>
          </a:p>
          <a:p>
            <a:pPr marL="0" indent="0">
              <a:buNone/>
            </a:pPr>
            <a:r>
              <a:rPr lang="en-GB" sz="1222" dirty="0">
                <a:solidFill>
                  <a:srgbClr val="FF4500"/>
                </a:solidFill>
                <a:latin typeface="Lucida Console" panose="020B0609040504020204" pitchFamily="49" charset="0"/>
              </a:rPr>
              <a:t>$</a:t>
            </a:r>
            <a:r>
              <a:rPr lang="en-GB" sz="1222" dirty="0" err="1">
                <a:solidFill>
                  <a:srgbClr val="FF4500"/>
                </a:solidFill>
                <a:latin typeface="Lucida Console" panose="020B0609040504020204" pitchFamily="49" charset="0"/>
              </a:rPr>
              <a:t>srv</a:t>
            </a:r>
            <a:r>
              <a:rPr lang="en-GB" sz="1222" dirty="0" err="1">
                <a:solidFill>
                  <a:srgbClr val="A9A9A9"/>
                </a:solidFill>
                <a:latin typeface="Lucida Console" panose="020B0609040504020204" pitchFamily="49" charset="0"/>
              </a:rPr>
              <a:t>.</a:t>
            </a:r>
            <a:r>
              <a:rPr lang="en-GB" sz="1222" dirty="0" err="1">
                <a:solidFill>
                  <a:prstClr val="black"/>
                </a:solidFill>
                <a:latin typeface="Lucida Console" panose="020B0609040504020204" pitchFamily="49" charset="0"/>
              </a:rPr>
              <a:t>Configuration</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prstClr val="black"/>
                </a:solidFill>
                <a:latin typeface="Lucida Console" panose="020B0609040504020204" pitchFamily="49" charset="0"/>
              </a:rPr>
              <a:t> </a:t>
            </a:r>
            <a:r>
              <a:rPr lang="en-GB" sz="1222" dirty="0">
                <a:solidFill>
                  <a:srgbClr val="0000FF"/>
                </a:solidFill>
                <a:latin typeface="Lucida Console" panose="020B0609040504020204" pitchFamily="49" charset="0"/>
              </a:rPr>
              <a:t>Get-Member</a:t>
            </a:r>
            <a:r>
              <a:rPr lang="en-GB" sz="1222" dirty="0">
                <a:solidFill>
                  <a:prstClr val="black"/>
                </a:solidFill>
                <a:latin typeface="Lucida Console" panose="020B0609040504020204" pitchFamily="49" charset="0"/>
              </a:rPr>
              <a:t> </a:t>
            </a:r>
            <a:r>
              <a:rPr lang="en-GB" sz="1222" dirty="0">
                <a:solidFill>
                  <a:srgbClr val="000080"/>
                </a:solidFill>
                <a:latin typeface="Lucida Console" panose="020B0609040504020204" pitchFamily="49" charset="0"/>
              </a:rPr>
              <a:t>-</a:t>
            </a:r>
            <a:r>
              <a:rPr lang="en-GB" sz="1222" dirty="0" err="1">
                <a:solidFill>
                  <a:srgbClr val="000080"/>
                </a:solidFill>
                <a:latin typeface="Lucida Console" panose="020B0609040504020204" pitchFamily="49" charset="0"/>
              </a:rPr>
              <a:t>MemberType</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Property</a:t>
            </a:r>
            <a:r>
              <a:rPr lang="en-GB" sz="1222" dirty="0">
                <a:solidFill>
                  <a:prstClr val="black"/>
                </a:solidFill>
                <a:latin typeface="Lucida Console" panose="020B0609040504020204" pitchFamily="49" charset="0"/>
              </a:rPr>
              <a:t> </a:t>
            </a:r>
            <a:r>
              <a:rPr lang="en-GB" sz="1222" dirty="0">
                <a:solidFill>
                  <a:srgbClr val="A9A9A9"/>
                </a:solidFill>
                <a:latin typeface="Lucida Console" panose="020B0609040504020204" pitchFamily="49" charset="0"/>
              </a:rPr>
              <a:t>|</a:t>
            </a:r>
            <a:r>
              <a:rPr lang="en-GB" sz="1222" dirty="0">
                <a:solidFill>
                  <a:srgbClr val="0000FF"/>
                </a:solidFill>
                <a:latin typeface="Lucida Console" panose="020B0609040504020204" pitchFamily="49" charset="0"/>
              </a:rPr>
              <a:t>Select-Object</a:t>
            </a:r>
            <a:r>
              <a:rPr lang="en-GB" sz="1222" dirty="0">
                <a:solidFill>
                  <a:prstClr val="black"/>
                </a:solidFill>
                <a:latin typeface="Lucida Console" panose="020B0609040504020204" pitchFamily="49" charset="0"/>
              </a:rPr>
              <a:t> </a:t>
            </a:r>
            <a:r>
              <a:rPr lang="en-GB" sz="1222" dirty="0">
                <a:solidFill>
                  <a:srgbClr val="8A2BE2"/>
                </a:solidFill>
                <a:latin typeface="Lucida Console" panose="020B0609040504020204" pitchFamily="49" charset="0"/>
              </a:rPr>
              <a:t>name</a:t>
            </a:r>
            <a:r>
              <a:rPr lang="en-GB" sz="1222" dirty="0">
                <a:solidFill>
                  <a:prstClr val="black"/>
                </a:solidFill>
                <a:latin typeface="Lucida Console" panose="020B0609040504020204" pitchFamily="49" charset="0"/>
              </a:rPr>
              <a:t>  </a:t>
            </a:r>
          </a:p>
          <a:p>
            <a:pPr marL="0" indent="0">
              <a:buNone/>
            </a:pPr>
            <a:endParaRPr lang="en-GB" sz="1833" dirty="0"/>
          </a:p>
        </p:txBody>
      </p:sp>
    </p:spTree>
    <p:extLst>
      <p:ext uri="{BB962C8B-B14F-4D97-AF65-F5344CB8AC3E}">
        <p14:creationId xmlns:p14="http://schemas.microsoft.com/office/powerpoint/2010/main" val="930272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864" y="-6620"/>
            <a:ext cx="3645725" cy="6474809"/>
          </a:xfrm>
          <a:prstGeom prst="rect">
            <a:avLst/>
          </a:prstGeom>
        </p:spPr>
      </p:pic>
      <p:sp>
        <p:nvSpPr>
          <p:cNvPr id="19" name="TextBox 18"/>
          <p:cNvSpPr txBox="1"/>
          <p:nvPr/>
        </p:nvSpPr>
        <p:spPr>
          <a:xfrm>
            <a:off x="764177" y="2229474"/>
            <a:ext cx="6662057" cy="2185214"/>
          </a:xfrm>
          <a:prstGeom prst="rect">
            <a:avLst/>
          </a:prstGeom>
          <a:noFill/>
        </p:spPr>
        <p:txBody>
          <a:bodyPr wrap="square" rtlCol="0">
            <a:spAutoFit/>
          </a:bodyPr>
          <a:lstStyle/>
          <a:p>
            <a:pPr algn="ctr"/>
            <a:r>
              <a:rPr lang="en-US" sz="6800" dirty="0"/>
              <a:t>MUST BE TIME</a:t>
            </a:r>
          </a:p>
          <a:p>
            <a:pPr algn="ctr"/>
            <a:r>
              <a:rPr lang="en-US" sz="6800" dirty="0"/>
              <a:t>FOR A DEMO</a:t>
            </a:r>
          </a:p>
        </p:txBody>
      </p:sp>
      <p:sp>
        <p:nvSpPr>
          <p:cNvPr id="4" name="Title 3"/>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1225098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Review</a:t>
            </a:r>
            <a:endParaRPr lang="en-US" dirty="0"/>
          </a:p>
        </p:txBody>
      </p:sp>
      <p:sp>
        <p:nvSpPr>
          <p:cNvPr id="3" name="Content Placeholder 2"/>
          <p:cNvSpPr>
            <a:spLocks noGrp="1"/>
          </p:cNvSpPr>
          <p:nvPr>
            <p:ph idx="4294967295"/>
          </p:nvPr>
        </p:nvSpPr>
        <p:spPr>
          <a:xfrm>
            <a:off x="641268" y="1847087"/>
            <a:ext cx="11371263" cy="3140549"/>
          </a:xfrm>
        </p:spPr>
        <p:txBody>
          <a:bodyPr/>
          <a:lstStyle/>
          <a:p>
            <a:r>
              <a:rPr lang="en-GB" dirty="0"/>
              <a:t>We all have checklists – manual testing is error-prone</a:t>
            </a:r>
          </a:p>
          <a:p>
            <a:r>
              <a:rPr lang="en-GB" dirty="0"/>
              <a:t>Pester is a Unit Testing Framework for PowerShell</a:t>
            </a:r>
          </a:p>
          <a:p>
            <a:r>
              <a:rPr lang="en-GB" dirty="0"/>
              <a:t>You can use it to validate your infrastructure</a:t>
            </a:r>
          </a:p>
          <a:p>
            <a:r>
              <a:rPr lang="en-GB" dirty="0"/>
              <a:t>The basic syntax uses Describe, Context and It Code blocks</a:t>
            </a:r>
          </a:p>
          <a:p>
            <a:r>
              <a:rPr lang="en-GB" dirty="0"/>
              <a:t>The Should command is used for testing assertions</a:t>
            </a:r>
          </a:p>
          <a:p>
            <a:r>
              <a:rPr lang="en-GB" dirty="0"/>
              <a:t>Use the </a:t>
            </a:r>
            <a:r>
              <a:rPr lang="en-GB" dirty="0" err="1"/>
              <a:t>NunitXML</a:t>
            </a:r>
            <a:r>
              <a:rPr lang="en-GB" dirty="0"/>
              <a:t> output and the reportviewer.exe to make HTML reports</a:t>
            </a:r>
          </a:p>
        </p:txBody>
      </p:sp>
    </p:spTree>
    <p:extLst>
      <p:ext uri="{BB962C8B-B14F-4D97-AF65-F5344CB8AC3E}">
        <p14:creationId xmlns:p14="http://schemas.microsoft.com/office/powerpoint/2010/main" val="191676326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SQL Server Administration and Best Practices</a:t>
            </a:r>
          </a:p>
        </p:txBody>
      </p:sp>
      <p:sp>
        <p:nvSpPr>
          <p:cNvPr id="7" name="Title 6"/>
          <p:cNvSpPr>
            <a:spLocks noGrp="1"/>
          </p:cNvSpPr>
          <p:nvPr>
            <p:ph type="title"/>
          </p:nvPr>
        </p:nvSpPr>
        <p:spPr>
          <a:xfrm>
            <a:off x="274736" y="4854892"/>
            <a:ext cx="11887202" cy="1337753"/>
          </a:xfrm>
        </p:spPr>
        <p:txBody>
          <a:bodyPr/>
          <a:lstStyle/>
          <a:p>
            <a:r>
              <a:rPr lang="en-US" dirty="0"/>
              <a:t> </a:t>
            </a:r>
          </a:p>
        </p:txBody>
      </p:sp>
      <p:sp>
        <p:nvSpPr>
          <p:cNvPr id="15" name="Rectangle 14"/>
          <p:cNvSpPr/>
          <p:nvPr/>
        </p:nvSpPr>
        <p:spPr>
          <a:xfrm>
            <a:off x="5952905" y="2913498"/>
            <a:ext cx="2488182" cy="830997"/>
          </a:xfrm>
          <a:prstGeom prst="rect">
            <a:avLst/>
          </a:prstGeom>
        </p:spPr>
        <p:txBody>
          <a:bodyPr wrap="none">
            <a:spAutoFit/>
          </a:bodyPr>
          <a:lstStyle/>
          <a:p>
            <a:r>
              <a:rPr lang="en-US" sz="4800" dirty="0" err="1"/>
              <a:t>dbatools</a:t>
            </a:r>
            <a:endParaRPr lang="en-US" sz="4800" dirty="0"/>
          </a:p>
        </p:txBody>
      </p:sp>
      <p:pic>
        <p:nvPicPr>
          <p:cNvPr id="11" name="Picture 10"/>
          <p:cNvPicPr>
            <a:picLocks noChangeAspect="1"/>
          </p:cNvPicPr>
          <p:nvPr/>
        </p:nvPicPr>
        <p:blipFill>
          <a:blip r:embed="rId3"/>
          <a:stretch>
            <a:fillRect/>
          </a:stretch>
        </p:blipFill>
        <p:spPr>
          <a:xfrm>
            <a:off x="3375108" y="2165107"/>
            <a:ext cx="2197518" cy="1995292"/>
          </a:xfrm>
          <a:prstGeom prst="rect">
            <a:avLst/>
          </a:prstGeom>
        </p:spPr>
      </p:pic>
    </p:spTree>
    <p:extLst>
      <p:ext uri="{BB962C8B-B14F-4D97-AF65-F5344CB8AC3E}">
        <p14:creationId xmlns:p14="http://schemas.microsoft.com/office/powerpoint/2010/main" val="307786930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PowerShell, SQL &amp; </a:t>
            </a:r>
            <a:r>
              <a:rPr lang="en-US" sz="4000" dirty="0" err="1">
                <a:solidFill>
                  <a:schemeClr val="bg2"/>
                </a:solidFill>
              </a:rPr>
              <a:t>PowerBI</a:t>
            </a:r>
            <a:endParaRPr lang="en-US" sz="4000" dirty="0">
              <a:solidFill>
                <a:schemeClr val="bg2"/>
              </a:solidFill>
            </a:endParaRPr>
          </a:p>
        </p:txBody>
      </p:sp>
      <p:sp>
        <p:nvSpPr>
          <p:cNvPr id="7" name="Title 6"/>
          <p:cNvSpPr>
            <a:spLocks noGrp="1"/>
          </p:cNvSpPr>
          <p:nvPr>
            <p:ph type="title"/>
          </p:nvPr>
        </p:nvSpPr>
        <p:spPr>
          <a:xfrm>
            <a:off x="274736" y="4854892"/>
            <a:ext cx="11887202" cy="1337753"/>
          </a:xfrm>
        </p:spPr>
        <p:txBody>
          <a:bodyPr/>
          <a:lstStyle/>
          <a:p>
            <a:r>
              <a:rPr lang="en-US" dirty="0"/>
              <a:t> </a:t>
            </a:r>
          </a:p>
        </p:txBody>
      </p:sp>
      <p:sp>
        <p:nvSpPr>
          <p:cNvPr id="15" name="Rectangle 14"/>
          <p:cNvSpPr/>
          <p:nvPr/>
        </p:nvSpPr>
        <p:spPr>
          <a:xfrm>
            <a:off x="5952905" y="2913498"/>
            <a:ext cx="3082895" cy="830997"/>
          </a:xfrm>
          <a:prstGeom prst="rect">
            <a:avLst/>
          </a:prstGeom>
        </p:spPr>
        <p:txBody>
          <a:bodyPr wrap="none">
            <a:spAutoFit/>
          </a:bodyPr>
          <a:lstStyle/>
          <a:p>
            <a:r>
              <a:rPr lang="en-US" sz="4800" dirty="0" err="1"/>
              <a:t>dbareports</a:t>
            </a:r>
            <a:endParaRPr lang="en-US" sz="4800" dirty="0"/>
          </a:p>
        </p:txBody>
      </p:sp>
      <p:pic>
        <p:nvPicPr>
          <p:cNvPr id="9" name="Picture 8"/>
          <p:cNvPicPr>
            <a:picLocks noChangeAspect="1"/>
          </p:cNvPicPr>
          <p:nvPr/>
        </p:nvPicPr>
        <p:blipFill>
          <a:blip r:embed="rId3"/>
          <a:stretch>
            <a:fillRect/>
          </a:stretch>
        </p:blipFill>
        <p:spPr>
          <a:xfrm>
            <a:off x="3239267" y="2165107"/>
            <a:ext cx="2333359" cy="1986891"/>
          </a:xfrm>
          <a:prstGeom prst="rect">
            <a:avLst/>
          </a:prstGeom>
        </p:spPr>
      </p:pic>
      <p:sp>
        <p:nvSpPr>
          <p:cNvPr id="2" name="Rectangle 1"/>
          <p:cNvSpPr/>
          <p:nvPr/>
        </p:nvSpPr>
        <p:spPr>
          <a:xfrm>
            <a:off x="4405946" y="1197489"/>
            <a:ext cx="391645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Reducing a DBAs Context Switching</a:t>
            </a:r>
            <a:endParaRPr lang="en-GB" dirty="0"/>
          </a:p>
        </p:txBody>
      </p:sp>
    </p:spTree>
    <p:extLst>
      <p:ext uri="{BB962C8B-B14F-4D97-AF65-F5344CB8AC3E}">
        <p14:creationId xmlns:p14="http://schemas.microsoft.com/office/powerpoint/2010/main" val="289670986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15" y="2549371"/>
            <a:ext cx="10710333" cy="1350110"/>
          </a:xfrm>
        </p:spPr>
        <p:txBody>
          <a:bodyPr>
            <a:normAutofit/>
          </a:bodyPr>
          <a:lstStyle/>
          <a:p>
            <a:pPr algn="ctr"/>
            <a:r>
              <a:rPr lang="en-GB" sz="5500" b="1" dirty="0"/>
              <a:t>What Problem are we Solving?</a:t>
            </a:r>
          </a:p>
        </p:txBody>
      </p:sp>
    </p:spTree>
    <p:extLst>
      <p:ext uri="{BB962C8B-B14F-4D97-AF65-F5344CB8AC3E}">
        <p14:creationId xmlns:p14="http://schemas.microsoft.com/office/powerpoint/2010/main" val="3271105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873" y="1147296"/>
            <a:ext cx="7936668" cy="4920733"/>
          </a:xfrm>
          <a:prstGeom prst="rect">
            <a:avLst/>
          </a:prstGeom>
        </p:spPr>
      </p:pic>
      <p:sp>
        <p:nvSpPr>
          <p:cNvPr id="7" name="Rectangle 6"/>
          <p:cNvSpPr/>
          <p:nvPr/>
        </p:nvSpPr>
        <p:spPr>
          <a:xfrm>
            <a:off x="175230" y="1125357"/>
            <a:ext cx="3137986" cy="2677656"/>
          </a:xfrm>
          <a:prstGeom prst="rect">
            <a:avLst/>
          </a:prstGeom>
        </p:spPr>
        <p:txBody>
          <a:bodyPr wrap="square">
            <a:spAutoFit/>
          </a:bodyPr>
          <a:lstStyle/>
          <a:p>
            <a:pPr marL="285750" indent="-285750">
              <a:buFont typeface="Arial" panose="020B0604020202020204" pitchFamily="34" charset="0"/>
              <a:buChar char="•"/>
            </a:pPr>
            <a:r>
              <a:rPr lang="en-US" sz="2400" dirty="0"/>
              <a:t>Managers</a:t>
            </a:r>
          </a:p>
          <a:p>
            <a:pPr marL="285750" indent="-285750">
              <a:buFont typeface="Arial" panose="020B0604020202020204" pitchFamily="34" charset="0"/>
              <a:buChar char="•"/>
            </a:pPr>
            <a:r>
              <a:rPr lang="en-US" sz="2400" dirty="0"/>
              <a:t>PMs</a:t>
            </a:r>
          </a:p>
          <a:p>
            <a:pPr marL="285750" indent="-285750">
              <a:buFont typeface="Arial" panose="020B0604020202020204" pitchFamily="34" charset="0"/>
              <a:buChar char="•"/>
            </a:pPr>
            <a:r>
              <a:rPr lang="en-US" sz="2400" dirty="0"/>
              <a:t>Developers</a:t>
            </a:r>
          </a:p>
          <a:p>
            <a:pPr marL="285750" indent="-285750">
              <a:buFont typeface="Arial" panose="020B0604020202020204" pitchFamily="34" charset="0"/>
              <a:buChar char="•"/>
            </a:pPr>
            <a:r>
              <a:rPr lang="en-US" sz="2400" dirty="0"/>
              <a:t>Compliance</a:t>
            </a:r>
          </a:p>
          <a:p>
            <a:pPr marL="285750" indent="-285750">
              <a:buFont typeface="Arial" panose="020B0604020202020204" pitchFamily="34" charset="0"/>
              <a:buChar char="•"/>
            </a:pPr>
            <a:r>
              <a:rPr lang="en-US" sz="2400" dirty="0"/>
              <a:t>Auditors</a:t>
            </a:r>
          </a:p>
          <a:p>
            <a:pPr marL="285750" indent="-285750">
              <a:buFont typeface="Arial" panose="020B0604020202020204" pitchFamily="34" charset="0"/>
              <a:buChar char="•"/>
            </a:pPr>
            <a:r>
              <a:rPr lang="en-US" sz="2400" dirty="0"/>
              <a:t>DBAs</a:t>
            </a:r>
          </a:p>
          <a:p>
            <a:pPr marL="285750" indent="-285750">
              <a:buFont typeface="Arial" panose="020B0604020202020204" pitchFamily="34" charset="0"/>
              <a:buChar char="•"/>
            </a:pPr>
            <a:r>
              <a:rPr lang="en-US" sz="2400" dirty="0"/>
              <a:t>Change Managers</a:t>
            </a:r>
          </a:p>
        </p:txBody>
      </p:sp>
      <p:sp>
        <p:nvSpPr>
          <p:cNvPr id="8" name="Rectangle 7"/>
          <p:cNvSpPr/>
          <p:nvPr/>
        </p:nvSpPr>
        <p:spPr>
          <a:xfrm>
            <a:off x="175230" y="4006902"/>
            <a:ext cx="2658885" cy="1938992"/>
          </a:xfrm>
          <a:prstGeom prst="rect">
            <a:avLst/>
          </a:prstGeom>
        </p:spPr>
        <p:txBody>
          <a:bodyPr wrap="square">
            <a:spAutoFit/>
          </a:bodyPr>
          <a:lstStyle/>
          <a:p>
            <a:pPr marL="285750" indent="-285750">
              <a:buFont typeface="Arial" panose="020B0604020202020204" pitchFamily="34" charset="0"/>
              <a:buChar char="•"/>
            </a:pPr>
            <a:r>
              <a:rPr lang="en-GB" sz="2400" dirty="0">
                <a:solidFill>
                  <a:schemeClr val="accent2">
                    <a:lumMod val="50000"/>
                  </a:schemeClr>
                </a:solidFill>
              </a:rPr>
              <a:t>How Many?</a:t>
            </a:r>
          </a:p>
          <a:p>
            <a:pPr marL="285750" indent="-285750">
              <a:buFont typeface="Arial" panose="020B0604020202020204" pitchFamily="34" charset="0"/>
              <a:buChar char="•"/>
            </a:pPr>
            <a:r>
              <a:rPr lang="en-GB" sz="2400" dirty="0">
                <a:solidFill>
                  <a:schemeClr val="accent2">
                    <a:lumMod val="50000"/>
                  </a:schemeClr>
                </a:solidFill>
              </a:rPr>
              <a:t>Where Are?</a:t>
            </a:r>
          </a:p>
          <a:p>
            <a:pPr marL="285750" indent="-285750">
              <a:buFont typeface="Arial" panose="020B0604020202020204" pitchFamily="34" charset="0"/>
              <a:buChar char="•"/>
            </a:pPr>
            <a:r>
              <a:rPr lang="en-GB" sz="2400" dirty="0">
                <a:solidFill>
                  <a:schemeClr val="accent2">
                    <a:lumMod val="50000"/>
                  </a:schemeClr>
                </a:solidFill>
              </a:rPr>
              <a:t>What Is?</a:t>
            </a:r>
          </a:p>
          <a:p>
            <a:pPr marL="285750" indent="-285750">
              <a:buFont typeface="Arial" panose="020B0604020202020204" pitchFamily="34" charset="0"/>
              <a:buChar char="•"/>
            </a:pPr>
            <a:r>
              <a:rPr lang="en-GB" sz="2400" dirty="0">
                <a:solidFill>
                  <a:schemeClr val="accent2">
                    <a:lumMod val="50000"/>
                  </a:schemeClr>
                </a:solidFill>
              </a:rPr>
              <a:t>Which?</a:t>
            </a:r>
          </a:p>
          <a:p>
            <a:pPr marL="285750" indent="-285750">
              <a:buFont typeface="Arial" panose="020B0604020202020204" pitchFamily="34" charset="0"/>
              <a:buChar char="•"/>
            </a:pPr>
            <a:r>
              <a:rPr lang="en-GB" sz="2400" dirty="0">
                <a:solidFill>
                  <a:schemeClr val="accent2">
                    <a:lumMod val="50000"/>
                  </a:schemeClr>
                </a:solidFill>
              </a:rPr>
              <a:t>When?</a:t>
            </a:r>
          </a:p>
        </p:txBody>
      </p:sp>
    </p:spTree>
    <p:extLst>
      <p:ext uri="{BB962C8B-B14F-4D97-AF65-F5344CB8AC3E}">
        <p14:creationId xmlns:p14="http://schemas.microsoft.com/office/powerpoint/2010/main" val="280384999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888" y="1684314"/>
            <a:ext cx="8666065" cy="4436083"/>
          </a:xfrm>
          <a:prstGeom prst="rect">
            <a:avLst/>
          </a:prstGeom>
        </p:spPr>
      </p:pic>
      <p:sp>
        <p:nvSpPr>
          <p:cNvPr id="10" name="TextBox 9"/>
          <p:cNvSpPr txBox="1"/>
          <p:nvPr/>
        </p:nvSpPr>
        <p:spPr>
          <a:xfrm>
            <a:off x="1969524" y="302632"/>
            <a:ext cx="8703734" cy="1371132"/>
          </a:xfrm>
          <a:prstGeom prst="rect">
            <a:avLst/>
          </a:prstGeom>
          <a:noFill/>
        </p:spPr>
        <p:txBody>
          <a:bodyPr wrap="square" rtlCol="0">
            <a:spAutoFit/>
          </a:bodyPr>
          <a:lstStyle/>
          <a:p>
            <a:pPr defTabSz="931316" hangingPunct="1">
              <a:defRPr/>
            </a:pPr>
            <a:r>
              <a:rPr lang="en-GB" sz="8148" kern="1200" dirty="0">
                <a:solidFill>
                  <a:prstClr val="black"/>
                </a:solidFill>
                <a:latin typeface="Blackadder ITC" panose="04020505051007020D02" pitchFamily="82" charset="0"/>
              </a:rPr>
              <a:t>Replace The Old Ways</a:t>
            </a:r>
          </a:p>
        </p:txBody>
      </p:sp>
      <p:sp>
        <p:nvSpPr>
          <p:cNvPr id="2" name="Title 1"/>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6598684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006441" y="3423778"/>
            <a:ext cx="5059806" cy="2970674"/>
          </a:xfrm>
          <a:prstGeom prst="rect">
            <a:avLst/>
          </a:prstGeom>
        </p:spPr>
      </p:pic>
      <p:sp>
        <p:nvSpPr>
          <p:cNvPr id="6" name="Rectangle 5"/>
          <p:cNvSpPr/>
          <p:nvPr/>
        </p:nvSpPr>
        <p:spPr>
          <a:xfrm>
            <a:off x="175119" y="3208965"/>
            <a:ext cx="6216650" cy="3185487"/>
          </a:xfrm>
          <a:prstGeom prst="rect">
            <a:avLst/>
          </a:prstGeom>
        </p:spPr>
        <p:txBody>
          <a:bodyPr>
            <a:spAutoFit/>
          </a:bodyPr>
          <a:lstStyle/>
          <a:p>
            <a:r>
              <a:rPr lang="en-GB" sz="6700" b="1" dirty="0">
                <a:solidFill>
                  <a:srgbClr val="0070C0"/>
                </a:solidFill>
                <a:latin typeface="Calibri" panose="020F0502020204030204" pitchFamily="34" charset="0"/>
                <a:cs typeface="Calibri" panose="020F0502020204030204" pitchFamily="34" charset="0"/>
              </a:rPr>
              <a:t>Instant Views</a:t>
            </a:r>
            <a:br>
              <a:rPr lang="en-GB" sz="6700" b="1" dirty="0">
                <a:solidFill>
                  <a:srgbClr val="0070C0"/>
                </a:solidFill>
                <a:latin typeface="Calibri" panose="020F0502020204030204" pitchFamily="34" charset="0"/>
                <a:cs typeface="Calibri" panose="020F0502020204030204" pitchFamily="34" charset="0"/>
              </a:rPr>
            </a:br>
            <a:r>
              <a:rPr lang="en-GB" sz="6700" b="1" dirty="0">
                <a:solidFill>
                  <a:srgbClr val="0070C0"/>
                </a:solidFill>
                <a:latin typeface="Calibri" panose="020F0502020204030204" pitchFamily="34" charset="0"/>
                <a:cs typeface="Calibri" panose="020F0502020204030204" pitchFamily="34" charset="0"/>
              </a:rPr>
              <a:t>For The</a:t>
            </a:r>
            <a:br>
              <a:rPr lang="en-GB" sz="6700" b="1" dirty="0">
                <a:solidFill>
                  <a:srgbClr val="0070C0"/>
                </a:solidFill>
                <a:latin typeface="Calibri" panose="020F0502020204030204" pitchFamily="34" charset="0"/>
                <a:cs typeface="Calibri" panose="020F0502020204030204" pitchFamily="34" charset="0"/>
              </a:rPr>
            </a:br>
            <a:r>
              <a:rPr lang="en-GB" sz="6700" b="1" dirty="0">
                <a:solidFill>
                  <a:srgbClr val="0070C0"/>
                </a:solidFill>
                <a:latin typeface="Calibri" panose="020F0502020204030204" pitchFamily="34" charset="0"/>
                <a:cs typeface="Calibri" panose="020F0502020204030204" pitchFamily="34" charset="0"/>
              </a:rPr>
              <a:t>DBA Team</a:t>
            </a:r>
            <a:endParaRPr lang="en-US" sz="6700" dirty="0">
              <a:latin typeface="Calibri" panose="020F0502020204030204" pitchFamily="34" charset="0"/>
              <a:cs typeface="Calibri" panose="020F0502020204030204" pitchFamily="34" charset="0"/>
            </a:endParaRPr>
          </a:p>
        </p:txBody>
      </p:sp>
      <p:sp>
        <p:nvSpPr>
          <p:cNvPr id="7" name="Title 6"/>
          <p:cNvSpPr>
            <a:spLocks noGrp="1"/>
          </p:cNvSpPr>
          <p:nvPr>
            <p:ph type="title"/>
          </p:nvPr>
        </p:nvSpPr>
        <p:spPr/>
        <p:txBody>
          <a:bodyPr/>
          <a:lstStyle/>
          <a:p>
            <a:r>
              <a:rPr lang="en-US" dirty="0"/>
              <a:t> </a:t>
            </a:r>
          </a:p>
        </p:txBody>
      </p:sp>
      <p:pic>
        <p:nvPicPr>
          <p:cNvPr id="8" name="Picture 7"/>
          <p:cNvPicPr>
            <a:picLocks noChangeAspect="1"/>
          </p:cNvPicPr>
          <p:nvPr/>
        </p:nvPicPr>
        <p:blipFill>
          <a:blip r:embed="rId4"/>
          <a:stretch>
            <a:fillRect/>
          </a:stretch>
        </p:blipFill>
        <p:spPr>
          <a:xfrm>
            <a:off x="6269" y="15122"/>
            <a:ext cx="12427031" cy="3229426"/>
          </a:xfrm>
          <a:prstGeom prst="rect">
            <a:avLst/>
          </a:prstGeom>
        </p:spPr>
      </p:pic>
    </p:spTree>
    <p:extLst>
      <p:ext uri="{BB962C8B-B14F-4D97-AF65-F5344CB8AC3E}">
        <p14:creationId xmlns:p14="http://schemas.microsoft.com/office/powerpoint/2010/main" val="298050472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rot="16200000">
            <a:off x="8479580" y="2595850"/>
            <a:ext cx="6541809" cy="1350110"/>
          </a:xfrm>
        </p:spPr>
        <p:txBody>
          <a:bodyPr>
            <a:normAutofit fontScale="90000"/>
          </a:bodyPr>
          <a:lstStyle/>
          <a:p>
            <a:r>
              <a:rPr lang="en-GB" sz="9778" dirty="0"/>
              <a:t>Help Yourself</a:t>
            </a:r>
            <a:r>
              <a:rPr lang="en-GB" dirty="0"/>
              <a:t/>
            </a:r>
            <a:br>
              <a:rPr lang="en-GB" dirty="0"/>
            </a:b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5" y="517922"/>
            <a:ext cx="10157250" cy="5892756"/>
          </a:xfrm>
          <a:prstGeom prst="rect">
            <a:avLst/>
          </a:prstGeom>
        </p:spPr>
      </p:pic>
    </p:spTree>
    <p:extLst>
      <p:ext uri="{BB962C8B-B14F-4D97-AF65-F5344CB8AC3E}">
        <p14:creationId xmlns:p14="http://schemas.microsoft.com/office/powerpoint/2010/main" val="69483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prstGeom prst="rect">
            <a:avLst/>
          </a:prstGeom>
        </p:spPr>
        <p:txBody>
          <a:bodyPr lIns="0" tIns="0" rIns="0" bIns="0"/>
          <a:lstStyle>
            <a:lvl1pPr>
              <a:defRPr sz="4800" spc="-200">
                <a:solidFill>
                  <a:schemeClr val="accent5"/>
                </a:solidFill>
              </a:defRPr>
            </a:lvl1pPr>
          </a:lstStyle>
          <a:p>
            <a:r>
              <a:t>Agenda</a:t>
            </a:r>
          </a:p>
        </p:txBody>
      </p:sp>
      <p:grpSp>
        <p:nvGrpSpPr>
          <p:cNvPr id="254" name="Group 254"/>
          <p:cNvGrpSpPr/>
          <p:nvPr/>
        </p:nvGrpSpPr>
        <p:grpSpPr>
          <a:xfrm>
            <a:off x="2082112" y="2067019"/>
            <a:ext cx="8269077" cy="2034806"/>
            <a:chOff x="-60306" y="0"/>
            <a:chExt cx="8269076" cy="2034805"/>
          </a:xfrm>
        </p:grpSpPr>
        <p:sp>
          <p:nvSpPr>
            <p:cNvPr id="223" name="Shape 223"/>
            <p:cNvSpPr/>
            <p:nvPr/>
          </p:nvSpPr>
          <p:spPr>
            <a:xfrm>
              <a:off x="-60306" y="0"/>
              <a:ext cx="1438851"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GB" dirty="0"/>
                <a:t>Introductions</a:t>
              </a:r>
              <a:endParaRPr dirty="0"/>
            </a:p>
          </p:txBody>
        </p:sp>
        <p:sp>
          <p:nvSpPr>
            <p:cNvPr id="224" name="Shape 224"/>
            <p:cNvSpPr/>
            <p:nvPr/>
          </p:nvSpPr>
          <p:spPr>
            <a:xfrm>
              <a:off x="2887592" y="0"/>
              <a:ext cx="1015659"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err="1"/>
                <a:t>SqlServer</a:t>
              </a:r>
              <a:endParaRPr dirty="0"/>
            </a:p>
          </p:txBody>
        </p:sp>
        <p:sp>
          <p:nvSpPr>
            <p:cNvPr id="225" name="Shape 225"/>
            <p:cNvSpPr/>
            <p:nvPr/>
          </p:nvSpPr>
          <p:spPr>
            <a:xfrm>
              <a:off x="7204489" y="1665477"/>
              <a:ext cx="749560"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GB" dirty="0"/>
                <a:t>Lunch!</a:t>
              </a:r>
              <a:endParaRPr dirty="0"/>
            </a:p>
          </p:txBody>
        </p:sp>
        <p:sp>
          <p:nvSpPr>
            <p:cNvPr id="226" name="Shape 226"/>
            <p:cNvSpPr/>
            <p:nvPr/>
          </p:nvSpPr>
          <p:spPr>
            <a:xfrm>
              <a:off x="1378372" y="1665477"/>
              <a:ext cx="1339465"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How to Start</a:t>
              </a:r>
            </a:p>
          </p:txBody>
        </p:sp>
        <p:sp>
          <p:nvSpPr>
            <p:cNvPr id="227" name="Shape 227"/>
            <p:cNvSpPr/>
            <p:nvPr/>
          </p:nvSpPr>
          <p:spPr>
            <a:xfrm>
              <a:off x="4452630" y="1665477"/>
              <a:ext cx="707882"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Break!</a:t>
              </a:r>
            </a:p>
          </p:txBody>
        </p:sp>
        <p:sp>
          <p:nvSpPr>
            <p:cNvPr id="228" name="Shape 228"/>
            <p:cNvSpPr/>
            <p:nvPr/>
          </p:nvSpPr>
          <p:spPr>
            <a:xfrm>
              <a:off x="5619659" y="0"/>
              <a:ext cx="1150311"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Migrations</a:t>
              </a:r>
              <a:endParaRPr dirty="0"/>
            </a:p>
          </p:txBody>
        </p:sp>
        <p:sp>
          <p:nvSpPr>
            <p:cNvPr id="230" name="Shape 230"/>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1" name="Shape 231"/>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2" name="Shape 232"/>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3" name="Shape 233"/>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5" name="Shape 235"/>
            <p:cNvSpPr/>
            <p:nvPr/>
          </p:nvSpPr>
          <p:spPr>
            <a:xfrm>
              <a:off x="6912767" y="396723"/>
              <a:ext cx="1296003" cy="129614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38" name="Group 238"/>
            <p:cNvGrpSpPr/>
            <p:nvPr/>
          </p:nvGrpSpPr>
          <p:grpSpPr>
            <a:xfrm>
              <a:off x="287949" y="684746"/>
              <a:ext cx="720066" cy="720066"/>
              <a:chOff x="-10" y="-10"/>
              <a:chExt cx="720064" cy="720065"/>
            </a:xfrm>
          </p:grpSpPr>
          <p:sp>
            <p:nvSpPr>
              <p:cNvPr id="236" name="Shape 236"/>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7" name="Shape 237"/>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1</a:t>
                </a:r>
              </a:p>
            </p:txBody>
          </p:sp>
        </p:grpSp>
        <p:grpSp>
          <p:nvGrpSpPr>
            <p:cNvPr id="241" name="Group 241"/>
            <p:cNvGrpSpPr/>
            <p:nvPr/>
          </p:nvGrpSpPr>
          <p:grpSpPr>
            <a:xfrm>
              <a:off x="1669557" y="684746"/>
              <a:ext cx="720066" cy="720066"/>
              <a:chOff x="-10" y="-10"/>
              <a:chExt cx="720064" cy="720065"/>
            </a:xfrm>
          </p:grpSpPr>
          <p:sp>
            <p:nvSpPr>
              <p:cNvPr id="239" name="Shape 239"/>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0" name="Shape 240"/>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dirty="0"/>
                  <a:t>2</a:t>
                </a:r>
              </a:p>
            </p:txBody>
          </p:sp>
        </p:grpSp>
        <p:grpSp>
          <p:nvGrpSpPr>
            <p:cNvPr id="244" name="Group 244"/>
            <p:cNvGrpSpPr/>
            <p:nvPr/>
          </p:nvGrpSpPr>
          <p:grpSpPr>
            <a:xfrm>
              <a:off x="3053058" y="684746"/>
              <a:ext cx="720065" cy="720066"/>
              <a:chOff x="-10" y="-10"/>
              <a:chExt cx="720064" cy="720065"/>
            </a:xfrm>
          </p:grpSpPr>
          <p:sp>
            <p:nvSpPr>
              <p:cNvPr id="242" name="Shape 242"/>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3" name="Shape 243"/>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dirty="0"/>
                  <a:t>3</a:t>
                </a:r>
              </a:p>
            </p:txBody>
          </p:sp>
        </p:grpSp>
        <p:grpSp>
          <p:nvGrpSpPr>
            <p:cNvPr id="247" name="Group 247"/>
            <p:cNvGrpSpPr/>
            <p:nvPr/>
          </p:nvGrpSpPr>
          <p:grpSpPr>
            <a:xfrm>
              <a:off x="4435612" y="684746"/>
              <a:ext cx="720065" cy="720066"/>
              <a:chOff x="-10" y="-10"/>
              <a:chExt cx="720064" cy="720065"/>
            </a:xfrm>
          </p:grpSpPr>
          <p:sp>
            <p:nvSpPr>
              <p:cNvPr id="245" name="Shape 245"/>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6" name="Shape 246"/>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4</a:t>
                </a:r>
              </a:p>
            </p:txBody>
          </p:sp>
        </p:grpSp>
        <p:grpSp>
          <p:nvGrpSpPr>
            <p:cNvPr id="250" name="Group 250"/>
            <p:cNvGrpSpPr/>
            <p:nvPr/>
          </p:nvGrpSpPr>
          <p:grpSpPr>
            <a:xfrm>
              <a:off x="5818166" y="684746"/>
              <a:ext cx="720066" cy="720066"/>
              <a:chOff x="-10" y="-10"/>
              <a:chExt cx="720064" cy="720065"/>
            </a:xfrm>
          </p:grpSpPr>
          <p:sp>
            <p:nvSpPr>
              <p:cNvPr id="248" name="Shape 24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9" name="Shape 249"/>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5</a:t>
                </a:r>
              </a:p>
            </p:txBody>
          </p:sp>
        </p:grpSp>
        <p:grpSp>
          <p:nvGrpSpPr>
            <p:cNvPr id="253" name="Group 253"/>
            <p:cNvGrpSpPr/>
            <p:nvPr/>
          </p:nvGrpSpPr>
          <p:grpSpPr>
            <a:xfrm>
              <a:off x="7200717" y="684746"/>
              <a:ext cx="720066" cy="720066"/>
              <a:chOff x="-10" y="-10"/>
              <a:chExt cx="720064" cy="720065"/>
            </a:xfrm>
          </p:grpSpPr>
          <p:sp>
            <p:nvSpPr>
              <p:cNvPr id="251" name="Shape 251"/>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2" name="Shape 252"/>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dirty="0"/>
                  <a:t>6</a:t>
                </a:r>
              </a:p>
            </p:txBody>
          </p:sp>
        </p:grpSp>
      </p:grpSp>
      <p:graphicFrame>
        <p:nvGraphicFramePr>
          <p:cNvPr id="2" name="Table 1"/>
          <p:cNvGraphicFramePr/>
          <p:nvPr>
            <p:extLst>
              <p:ext uri="{D42A27DB-BD31-4B8C-83A1-F6EECF244321}">
                <p14:modId xmlns:p14="http://schemas.microsoft.com/office/powerpoint/2010/main" val="1268965126"/>
              </p:ext>
            </p:extLst>
          </p:nvPr>
        </p:nvGraphicFramePr>
        <p:xfrm>
          <a:off x="2115111" y="4362450"/>
          <a:ext cx="8229600" cy="457200"/>
        </p:xfrm>
        <a:graphic>
          <a:graphicData uri="http://schemas.openxmlformats.org/drawingml/2006/table">
            <a:tbl>
              <a:tblPr firstRow="1" bandRow="1">
                <a:tableStyleId>{2D5ABB26-0587-4C30-8999-92F81FD0307C}</a:tableStyleId>
              </a:tblPr>
              <a:tblGrid>
                <a:gridCol w="1371600">
                  <a:extLst>
                    <a:ext uri="{9D8B030D-6E8A-4147-A177-3AD203B41FA5}">
                      <a16:colId xmlns="" xmlns:a16="http://schemas.microsoft.com/office/drawing/2014/main" val="3520617712"/>
                    </a:ext>
                  </a:extLst>
                </a:gridCol>
                <a:gridCol w="1371600">
                  <a:extLst>
                    <a:ext uri="{9D8B030D-6E8A-4147-A177-3AD203B41FA5}">
                      <a16:colId xmlns="" xmlns:a16="http://schemas.microsoft.com/office/drawing/2014/main" val="314134450"/>
                    </a:ext>
                  </a:extLst>
                </a:gridCol>
                <a:gridCol w="1371600">
                  <a:extLst>
                    <a:ext uri="{9D8B030D-6E8A-4147-A177-3AD203B41FA5}">
                      <a16:colId xmlns="" xmlns:a16="http://schemas.microsoft.com/office/drawing/2014/main" val="1148543906"/>
                    </a:ext>
                  </a:extLst>
                </a:gridCol>
                <a:gridCol w="1371600">
                  <a:extLst>
                    <a:ext uri="{9D8B030D-6E8A-4147-A177-3AD203B41FA5}">
                      <a16:colId xmlns="" xmlns:a16="http://schemas.microsoft.com/office/drawing/2014/main" val="608770865"/>
                    </a:ext>
                  </a:extLst>
                </a:gridCol>
                <a:gridCol w="1371600">
                  <a:extLst>
                    <a:ext uri="{9D8B030D-6E8A-4147-A177-3AD203B41FA5}">
                      <a16:colId xmlns="" xmlns:a16="http://schemas.microsoft.com/office/drawing/2014/main" val="2974898635"/>
                    </a:ext>
                  </a:extLst>
                </a:gridCol>
                <a:gridCol w="1371600">
                  <a:extLst>
                    <a:ext uri="{9D8B030D-6E8A-4147-A177-3AD203B41FA5}">
                      <a16:colId xmlns="" xmlns:a16="http://schemas.microsoft.com/office/drawing/2014/main" val="2485697832"/>
                    </a:ext>
                  </a:extLst>
                </a:gridCol>
              </a:tblGrid>
              <a:tr h="370840">
                <a:tc>
                  <a:txBody>
                    <a:bodyPr/>
                    <a:lstStyle/>
                    <a:p>
                      <a:pPr algn="ctr"/>
                      <a:r>
                        <a:rPr lang="x-none" sz="2400" dirty="0"/>
                        <a:t>9:00</a:t>
                      </a:r>
                    </a:p>
                  </a:txBody>
                  <a:tcPr/>
                </a:tc>
                <a:tc>
                  <a:txBody>
                    <a:bodyPr/>
                    <a:lstStyle/>
                    <a:p>
                      <a:pPr algn="ctr"/>
                      <a:r>
                        <a:rPr lang="x-none" sz="2400" dirty="0"/>
                        <a:t>9:15</a:t>
                      </a:r>
                    </a:p>
                  </a:txBody>
                  <a:tcPr/>
                </a:tc>
                <a:tc>
                  <a:txBody>
                    <a:bodyPr/>
                    <a:lstStyle/>
                    <a:p>
                      <a:pPr algn="ctr"/>
                      <a:r>
                        <a:rPr lang="x-none" sz="2400" dirty="0"/>
                        <a:t>10:00</a:t>
                      </a:r>
                    </a:p>
                  </a:txBody>
                  <a:tcPr/>
                </a:tc>
                <a:tc>
                  <a:txBody>
                    <a:bodyPr/>
                    <a:lstStyle/>
                    <a:p>
                      <a:pPr algn="ctr"/>
                      <a:r>
                        <a:rPr lang="x-none" sz="2400" dirty="0"/>
                        <a:t>11:00</a:t>
                      </a:r>
                    </a:p>
                  </a:txBody>
                  <a:tcPr/>
                </a:tc>
                <a:tc>
                  <a:txBody>
                    <a:bodyPr/>
                    <a:lstStyle/>
                    <a:p>
                      <a:pPr algn="ctr"/>
                      <a:r>
                        <a:rPr lang="x-none" sz="2400" dirty="0"/>
                        <a:t>11:20</a:t>
                      </a:r>
                    </a:p>
                  </a:txBody>
                  <a:tcPr/>
                </a:tc>
                <a:tc>
                  <a:txBody>
                    <a:bodyPr/>
                    <a:lstStyle/>
                    <a:p>
                      <a:pPr algn="ctr"/>
                      <a:r>
                        <a:rPr lang="x-none" sz="2400" dirty="0"/>
                        <a:t>12:15</a:t>
                      </a:r>
                    </a:p>
                  </a:txBody>
                  <a:tcPr/>
                </a:tc>
                <a:extLst>
                  <a:ext uri="{0D108BD9-81ED-4DB2-BD59-A6C34878D82A}">
                    <a16:rowId xmlns="" xmlns:a16="http://schemas.microsoft.com/office/drawing/2014/main" val="106875826"/>
                  </a:ext>
                </a:extLst>
              </a:tr>
            </a:tbl>
          </a:graphicData>
        </a:graphic>
      </p:graphicFrame>
    </p:spTree>
    <p:extLst>
      <p:ext uri="{BB962C8B-B14F-4D97-AF65-F5344CB8AC3E}">
        <p14:creationId xmlns:p14="http://schemas.microsoft.com/office/powerpoint/2010/main" val="201312518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dirty="0"/>
              <a:t>Voice Activated Baby :-)</a:t>
            </a:r>
            <a:endParaRPr lang="en-US" dirty="0"/>
          </a:p>
        </p:txBody>
      </p:sp>
      <p:sp>
        <p:nvSpPr>
          <p:cNvPr id="4" name="Rectangle 3"/>
          <p:cNvSpPr/>
          <p:nvPr/>
        </p:nvSpPr>
        <p:spPr>
          <a:xfrm>
            <a:off x="114203" y="5638800"/>
            <a:ext cx="6216650" cy="646331"/>
          </a:xfrm>
          <a:prstGeom prst="rect">
            <a:avLst/>
          </a:prstGeom>
        </p:spPr>
        <p:txBody>
          <a:bodyPr anchor="t">
            <a:spAutoFit/>
          </a:bodyPr>
          <a:lstStyle/>
          <a:p>
            <a:endParaRPr lang="x-none" dirty="0">
              <a:solidFill>
                <a:srgbClr val="505050"/>
              </a:solidFill>
              <a:latin typeface="Segoe UI Semilight"/>
            </a:endParaRPr>
          </a:p>
          <a:p>
            <a:r>
              <a:rPr lang="x-none" dirty="0"/>
              <a:t>https://dbareports.io/youtube has more videos.</a:t>
            </a:r>
            <a:endParaRPr lang="en-US" dirty="0"/>
          </a:p>
        </p:txBody>
      </p:sp>
      <p:sp>
        <p:nvSpPr>
          <p:cNvPr id="3" name="TextBox 2"/>
          <p:cNvSpPr txBox="1"/>
          <p:nvPr/>
        </p:nvSpPr>
        <p:spPr>
          <a:xfrm>
            <a:off x="4301645" y="2343150"/>
            <a:ext cx="5331335" cy="849463"/>
          </a:xfrm>
          <a:prstGeom prst="rect">
            <a:avLst/>
          </a:prstGeom>
        </p:spPr>
        <p:txBody>
          <a:bodyPr rot="0" spcFirstLastPara="1" vertOverflow="overflow" horzOverflow="overflow" vert="horz" wrap="square" lIns="146304" tIns="146304" rIns="146304" bIns="146304" numCol="1" spcCol="38100" rtlCol="0" anchor="t">
            <a:spAutoFit/>
          </a:bodyPr>
          <a:lstStyle/>
          <a:p>
            <a:pPr marL="0" marR="0" indent="0" algn="l" defTabSz="932742" rtl="0" fontAlgn="auto" latinLnBrk="0" hangingPunct="0">
              <a:lnSpc>
                <a:spcPct val="100000"/>
              </a:lnSpc>
              <a:spcBef>
                <a:spcPts val="0"/>
              </a:spcBef>
              <a:spcAft>
                <a:spcPts val="0"/>
              </a:spcAft>
              <a:buClrTx/>
              <a:buSzTx/>
              <a:buFontTx/>
              <a:buNone/>
              <a:tabLst/>
            </a:pPr>
            <a:r>
              <a:rPr kumimoji="0" lang="x-none" sz="1800" b="0" i="0" u="none" strike="noStrike" cap="none" spc="0" normalizeH="0" baseline="0" dirty="0">
                <a:ln>
                  <a:noFill/>
                </a:ln>
                <a:solidFill>
                  <a:schemeClr val="tx1"/>
                </a:solidFill>
                <a:effectLst/>
                <a:uFillTx/>
                <a:latin typeface="+mn-lt"/>
                <a:ea typeface="+mn-ea"/>
                <a:cs typeface="+mn-cs"/>
                <a:sym typeface="Helvetica Neue"/>
              </a:rPr>
              <a:t>Need to insert this here</a:t>
            </a:r>
            <a:endParaRPr kumimoji="0" lang="en-US" sz="1800" b="0" i="0" u="none" strike="noStrike" cap="none" spc="0" normalizeH="0" baseline="0" dirty="0">
              <a:ln>
                <a:noFill/>
              </a:ln>
              <a:solidFill>
                <a:schemeClr val="tx1"/>
              </a:solidFill>
              <a:effectLst/>
              <a:uFillTx/>
              <a:latin typeface="+mn-lt"/>
              <a:ea typeface="+mn-ea"/>
              <a:cs typeface="+mn-cs"/>
              <a:sym typeface="Helvetica Neue"/>
            </a:endParaRPr>
          </a:p>
          <a:p>
            <a:pPr marL="0" marR="0" indent="0" algn="l" defTabSz="932742" rtl="0" fontAlgn="auto" latinLnBrk="0" hangingPunct="0">
              <a:lnSpc>
                <a:spcPct val="100000"/>
              </a:lnSpc>
              <a:spcBef>
                <a:spcPts val="0"/>
              </a:spcBef>
              <a:spcAft>
                <a:spcPts val="0"/>
              </a:spcAft>
              <a:buClrTx/>
              <a:buSzTx/>
              <a:buFontTx/>
              <a:buNone/>
              <a:tabLst/>
            </a:pPr>
            <a:r>
              <a:rPr kumimoji="0" lang="x-none" sz="1800" b="0" i="0" u="none" strike="noStrike" cap="none" spc="0" normalizeH="0" baseline="0" dirty="0">
                <a:ln>
                  <a:noFill/>
                </a:ln>
                <a:solidFill>
                  <a:schemeClr val="tx1"/>
                </a:solidFill>
                <a:effectLst/>
                <a:uFillTx/>
                <a:latin typeface="+mn-lt"/>
                <a:ea typeface="+mn-ea"/>
                <a:cs typeface="+mn-cs"/>
                <a:sym typeface="Helvetica Neue"/>
              </a:rPr>
              <a:t>https://youtu.be/da6S1j32_Ok?t=3m24s</a:t>
            </a:r>
          </a:p>
        </p:txBody>
      </p:sp>
    </p:spTree>
    <p:extLst>
      <p:ext uri="{BB962C8B-B14F-4D97-AF65-F5344CB8AC3E}">
        <p14:creationId xmlns:p14="http://schemas.microsoft.com/office/powerpoint/2010/main" val="17376171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627640" y="2635401"/>
            <a:ext cx="6985002" cy="1714194"/>
          </a:xfrm>
          <a:solidFill>
            <a:srgbClr val="FFC000"/>
          </a:solidFill>
        </p:spPr>
        <p:txBody>
          <a:bodyPr>
            <a:noAutofit/>
          </a:bodyPr>
          <a:lstStyle/>
          <a:p>
            <a:pPr algn="ctr"/>
            <a:r>
              <a:rPr lang="en-GB" sz="12222" dirty="0"/>
              <a:t>SOLUTION</a:t>
            </a:r>
          </a:p>
        </p:txBody>
      </p:sp>
      <p:sp>
        <p:nvSpPr>
          <p:cNvPr id="4" name="TextBox 3"/>
          <p:cNvSpPr txBox="1"/>
          <p:nvPr/>
        </p:nvSpPr>
        <p:spPr>
          <a:xfrm>
            <a:off x="1721958" y="-227208"/>
            <a:ext cx="10703581" cy="2009709"/>
          </a:xfrm>
          <a:prstGeom prst="rect">
            <a:avLst/>
          </a:prstGeom>
          <a:solidFill>
            <a:srgbClr val="FFC000"/>
          </a:solidFill>
        </p:spPr>
        <p:txBody>
          <a:bodyPr wrap="square" rtlCol="0">
            <a:spAutoFit/>
          </a:bodyPr>
          <a:lstStyle/>
          <a:p>
            <a:pPr defTabSz="931316" hangingPunct="1">
              <a:defRPr/>
            </a:pPr>
            <a:r>
              <a:rPr lang="en-GB" sz="12222" kern="1200" dirty="0">
                <a:solidFill>
                  <a:prstClr val="black"/>
                </a:solidFill>
                <a:latin typeface="Calibri" panose="020F0502020204030204"/>
              </a:rPr>
              <a:t>REQUIREMENTS</a:t>
            </a:r>
          </a:p>
        </p:txBody>
      </p:sp>
      <p:sp>
        <p:nvSpPr>
          <p:cNvPr id="8" name="TextBox 7"/>
          <p:cNvSpPr txBox="1"/>
          <p:nvPr/>
        </p:nvSpPr>
        <p:spPr>
          <a:xfrm>
            <a:off x="5667597" y="4920574"/>
            <a:ext cx="3215003" cy="1626680"/>
          </a:xfrm>
          <a:prstGeom prst="rect">
            <a:avLst/>
          </a:prstGeom>
          <a:noFill/>
        </p:spPr>
        <p:txBody>
          <a:bodyPr wrap="square" rtlCol="0">
            <a:spAutoFit/>
          </a:bodyPr>
          <a:lstStyle/>
          <a:p>
            <a:pPr algn="ctr" defTabSz="931316" hangingPunct="1">
              <a:defRPr/>
            </a:pPr>
            <a:r>
              <a:rPr lang="en-GB" sz="4889" kern="1200" dirty="0">
                <a:solidFill>
                  <a:prstClr val="black"/>
                </a:solidFill>
                <a:latin typeface="Calibri" panose="020F0502020204030204"/>
              </a:rPr>
              <a:t>Local </a:t>
            </a:r>
            <a:br>
              <a:rPr lang="en-GB" sz="4889" kern="1200" dirty="0">
                <a:solidFill>
                  <a:prstClr val="black"/>
                </a:solidFill>
                <a:latin typeface="Calibri" panose="020F0502020204030204"/>
              </a:rPr>
            </a:br>
            <a:r>
              <a:rPr lang="en-GB" sz="4889" kern="1200" dirty="0">
                <a:solidFill>
                  <a:prstClr val="black"/>
                </a:solidFill>
                <a:latin typeface="Calibri" panose="020F0502020204030204"/>
              </a:rPr>
              <a:t>Knowledge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256" y="4454878"/>
            <a:ext cx="4124442" cy="25301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338" y="4274674"/>
            <a:ext cx="3653201" cy="27399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9055" y="1747690"/>
            <a:ext cx="3909928" cy="2756142"/>
          </a:xfrm>
          <a:prstGeom prst="rect">
            <a:avLst/>
          </a:prstGeom>
        </p:spPr>
      </p:pic>
      <p:pic>
        <p:nvPicPr>
          <p:cNvPr id="5"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777817" y="1747690"/>
            <a:ext cx="3674857" cy="2756142"/>
          </a:xfr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0123" y="1738489"/>
            <a:ext cx="4057736" cy="2716388"/>
          </a:xfrm>
          <a:prstGeom prst="rect">
            <a:avLst/>
          </a:prstGeom>
        </p:spPr>
      </p:pic>
    </p:spTree>
    <p:extLst>
      <p:ext uri="{BB962C8B-B14F-4D97-AF65-F5344CB8AC3E}">
        <p14:creationId xmlns:p14="http://schemas.microsoft.com/office/powerpoint/2010/main" val="805090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It</a:t>
            </a:r>
          </a:p>
        </p:txBody>
      </p:sp>
      <p:sp>
        <p:nvSpPr>
          <p:cNvPr id="4" name="TextBox 3"/>
          <p:cNvSpPr txBox="1"/>
          <p:nvPr/>
        </p:nvSpPr>
        <p:spPr>
          <a:xfrm>
            <a:off x="557213" y="1552575"/>
            <a:ext cx="11517818" cy="3065463"/>
          </a:xfrm>
          <a:prstGeom prst="rect">
            <a:avLst/>
          </a:prstGeom>
        </p:spPr>
        <p:txBody>
          <a:bodyPr rot="0" spcFirstLastPara="1" vertOverflow="overflow" horzOverflow="overflow" vert="horz" wrap="square" lIns="146304" tIns="146304" rIns="146304" bIns="146304" numCol="1" spcCol="38100" rtlCol="0" anchor="t">
            <a:spAutoFit/>
          </a:bodyPr>
          <a:lstStyle/>
          <a:p>
            <a:pPr marL="0" marR="0" indent="0" algn="l" defTabSz="932742" rtl="0" fontAlgn="auto" latinLnBrk="0" hangingPunct="0">
              <a:lnSpc>
                <a:spcPct val="100000"/>
              </a:lnSpc>
              <a:spcBef>
                <a:spcPts val="0"/>
              </a:spcBef>
              <a:spcAft>
                <a:spcPts val="0"/>
              </a:spcAft>
              <a:buClrTx/>
              <a:buSzTx/>
              <a:buFontTx/>
              <a:buNone/>
              <a:tabLst/>
            </a:pPr>
            <a:r>
              <a:rPr kumimoji="0" lang="x-none" sz="3600" b="0" i="0" u="none" strike="noStrike" cap="none" spc="0" normalizeH="0" baseline="0" dirty="0">
                <a:ln>
                  <a:noFill/>
                </a:ln>
                <a:solidFill>
                  <a:schemeClr val="tx1"/>
                </a:solidFill>
                <a:effectLst/>
                <a:uFillTx/>
                <a:latin typeface="+mn-lt"/>
                <a:ea typeface="+mn-ea"/>
                <a:cs typeface="+mn-cs"/>
                <a:sym typeface="Helvetica Neue"/>
              </a:rPr>
              <a:t>Install-</a:t>
            </a:r>
            <a:r>
              <a:rPr kumimoji="0" lang="x-none" sz="3600" b="0" i="0" u="none" strike="noStrike" cap="none" spc="0" normalizeH="0" baseline="0" dirty="0" err="1">
                <a:ln>
                  <a:noFill/>
                </a:ln>
                <a:solidFill>
                  <a:schemeClr val="tx1"/>
                </a:solidFill>
                <a:effectLst/>
                <a:uFillTx/>
                <a:latin typeface="+mn-lt"/>
                <a:ea typeface="+mn-ea"/>
                <a:cs typeface="+mn-cs"/>
                <a:sym typeface="Helvetica Neue"/>
              </a:rPr>
              <a:t>DBAreports</a:t>
            </a:r>
            <a:r>
              <a:rPr kumimoji="0" lang="x-none" sz="3600" b="0" i="0" u="none" strike="noStrike" cap="none" spc="0" normalizeH="0" baseline="0" dirty="0">
                <a:ln>
                  <a:noFill/>
                </a:ln>
                <a:solidFill>
                  <a:schemeClr val="tx1"/>
                </a:solidFill>
                <a:effectLst/>
                <a:uFillTx/>
                <a:latin typeface="+mn-lt"/>
                <a:ea typeface="+mn-ea"/>
                <a:cs typeface="+mn-cs"/>
                <a:sym typeface="Helvetica Neue"/>
              </a:rPr>
              <a:t> -</a:t>
            </a:r>
            <a:r>
              <a:rPr kumimoji="0" lang="x-none" sz="3600" b="0" i="0" u="none" strike="noStrike" cap="none" spc="0" normalizeH="0" baseline="0" dirty="0" err="1">
                <a:ln>
                  <a:noFill/>
                </a:ln>
                <a:solidFill>
                  <a:schemeClr val="tx1"/>
                </a:solidFill>
                <a:effectLst/>
                <a:uFillTx/>
                <a:latin typeface="+mn-lt"/>
                <a:ea typeface="+mn-ea"/>
                <a:cs typeface="+mn-cs"/>
                <a:sym typeface="Helvetica Neue"/>
              </a:rPr>
              <a:t>SqlServer</a:t>
            </a:r>
            <a:r>
              <a:rPr kumimoji="0" lang="x-none" sz="3600" b="0" i="0" u="none" strike="noStrike" cap="none" spc="0" normalizeH="0" baseline="0" dirty="0">
                <a:ln>
                  <a:noFill/>
                </a:ln>
                <a:solidFill>
                  <a:schemeClr val="tx1"/>
                </a:solidFill>
                <a:effectLst/>
                <a:uFillTx/>
                <a:latin typeface="+mn-lt"/>
                <a:ea typeface="+mn-ea"/>
                <a:cs typeface="+mn-cs"/>
                <a:sym typeface="Helvetica Neue"/>
              </a:rPr>
              <a:t> </a:t>
            </a:r>
            <a:r>
              <a:rPr kumimoji="0" lang="x-none" sz="3600" b="0" i="0" u="none" strike="noStrike" cap="none" spc="0" normalizeH="0" baseline="0" dirty="0" err="1">
                <a:ln>
                  <a:noFill/>
                </a:ln>
                <a:solidFill>
                  <a:schemeClr val="tx1"/>
                </a:solidFill>
                <a:effectLst/>
                <a:uFillTx/>
                <a:latin typeface="+mn-lt"/>
                <a:ea typeface="+mn-ea"/>
                <a:cs typeface="+mn-cs"/>
                <a:sym typeface="Helvetica Neue"/>
              </a:rPr>
              <a:t>sql2016</a:t>
            </a:r>
            <a:r>
              <a:rPr kumimoji="0" lang="x-none" sz="3600" b="0" i="0" u="none" strike="noStrike" cap="none" spc="0" normalizeH="0" baseline="0" dirty="0">
                <a:ln>
                  <a:noFill/>
                </a:ln>
                <a:solidFill>
                  <a:schemeClr val="tx1"/>
                </a:solidFill>
                <a:effectLst/>
                <a:uFillTx/>
                <a:latin typeface="+mn-lt"/>
                <a:ea typeface="+mn-ea"/>
                <a:cs typeface="+mn-cs"/>
                <a:sym typeface="Helvetica Neue"/>
              </a:rPr>
              <a:t> -</a:t>
            </a:r>
            <a:r>
              <a:rPr kumimoji="0" lang="x-none" sz="3600" b="0" i="0" u="none" strike="noStrike" cap="none" spc="0" normalizeH="0" baseline="0" dirty="0" err="1">
                <a:ln>
                  <a:noFill/>
                </a:ln>
                <a:solidFill>
                  <a:schemeClr val="tx1"/>
                </a:solidFill>
                <a:effectLst/>
                <a:uFillTx/>
                <a:latin typeface="+mn-lt"/>
                <a:ea typeface="+mn-ea"/>
                <a:cs typeface="+mn-cs"/>
                <a:sym typeface="Helvetica Neue"/>
              </a:rPr>
              <a:t>InstallPath</a:t>
            </a:r>
            <a:r>
              <a:rPr kumimoji="0" lang="x-none" sz="3600" b="0" i="0" u="none" strike="noStrike" cap="none" spc="0" normalizeH="0" baseline="0" dirty="0">
                <a:ln>
                  <a:noFill/>
                </a:ln>
                <a:solidFill>
                  <a:schemeClr val="tx1"/>
                </a:solidFill>
                <a:effectLst/>
                <a:uFillTx/>
                <a:latin typeface="+mn-lt"/>
                <a:ea typeface="+mn-ea"/>
                <a:cs typeface="+mn-cs"/>
                <a:sym typeface="Helvetica Neue"/>
              </a:rPr>
              <a:t> \\fileshare\share\sql -Verbose</a:t>
            </a:r>
            <a:endParaRPr kumimoji="0" lang="x-none" sz="3600" spc="0" normalizeH="0" dirty="0">
              <a:ln>
                <a:noFill/>
              </a:ln>
              <a:solidFill>
                <a:srgbClr val="505050"/>
              </a:solidFill>
              <a:effectLst/>
              <a:uFillTx/>
              <a:latin typeface="Segoe UI Semilight"/>
              <a:ea typeface="+mn-ea"/>
              <a:cs typeface="+mn-cs"/>
              <a:sym typeface="Helvetica Neue"/>
            </a:endParaRPr>
          </a:p>
          <a:p>
            <a:pPr marL="0" marR="0" indent="0" algn="l" defTabSz="932742" rtl="0" fontAlgn="auto" latinLnBrk="0" hangingPunct="0">
              <a:lnSpc>
                <a:spcPct val="100000"/>
              </a:lnSpc>
              <a:spcBef>
                <a:spcPts val="0"/>
              </a:spcBef>
              <a:spcAft>
                <a:spcPts val="0"/>
              </a:spcAft>
              <a:buClrTx/>
              <a:buSzTx/>
              <a:buFontTx/>
              <a:buNone/>
              <a:tabLst/>
            </a:pPr>
            <a:endParaRPr kumimoji="0" lang="x-none" sz="3600" b="0" i="0" u="none" strike="noStrike" cap="none" spc="0" normalizeH="0" baseline="0" dirty="0">
              <a:ln>
                <a:noFill/>
              </a:ln>
              <a:solidFill>
                <a:schemeClr val="tx1"/>
              </a:solidFill>
              <a:effectLst/>
              <a:uFillTx/>
              <a:latin typeface="+mn-lt"/>
              <a:ea typeface="+mn-ea"/>
              <a:cs typeface="+mn-cs"/>
              <a:sym typeface="Helvetica Neue"/>
            </a:endParaRPr>
          </a:p>
          <a:p>
            <a:pPr marL="0" marR="0" indent="0" algn="l" defTabSz="932742" rtl="0" fontAlgn="auto" latinLnBrk="0" hangingPunct="0">
              <a:lnSpc>
                <a:spcPct val="100000"/>
              </a:lnSpc>
              <a:spcBef>
                <a:spcPts val="0"/>
              </a:spcBef>
              <a:spcAft>
                <a:spcPts val="0"/>
              </a:spcAft>
              <a:buClrTx/>
              <a:buSzTx/>
              <a:buFontTx/>
              <a:buNone/>
              <a:tabLst/>
            </a:pPr>
            <a:r>
              <a:rPr kumimoji="0" lang="x-none" sz="3600" b="0" i="0" u="none" strike="noStrike" cap="none" spc="0" normalizeH="0" baseline="0" dirty="0">
                <a:ln>
                  <a:noFill/>
                </a:ln>
                <a:solidFill>
                  <a:schemeClr val="tx1"/>
                </a:solidFill>
                <a:effectLst/>
                <a:uFillTx/>
                <a:latin typeface="+mn-lt"/>
                <a:ea typeface="+mn-ea"/>
                <a:cs typeface="+mn-cs"/>
                <a:sym typeface="Helvetica Neue"/>
              </a:rPr>
              <a:t>Add-DbrServerToInventory sql2016, sql2014 -Environment Production -Location Exeter </a:t>
            </a:r>
          </a:p>
        </p:txBody>
      </p:sp>
    </p:spTree>
    <p:extLst>
      <p:ext uri="{BB962C8B-B14F-4D97-AF65-F5344CB8AC3E}">
        <p14:creationId xmlns:p14="http://schemas.microsoft.com/office/powerpoint/2010/main" val="335669334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2" y="-3828"/>
            <a:ext cx="12395153" cy="6988829"/>
          </a:xfrm>
          <a:prstGeom prst="rect">
            <a:avLst/>
          </a:prstGeom>
        </p:spPr>
      </p:pic>
    </p:spTree>
    <p:extLst>
      <p:ext uri="{BB962C8B-B14F-4D97-AF65-F5344CB8AC3E}">
        <p14:creationId xmlns:p14="http://schemas.microsoft.com/office/powerpoint/2010/main" val="1702079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864" y="-6620"/>
            <a:ext cx="3645725" cy="6474809"/>
          </a:xfrm>
          <a:prstGeom prst="rect">
            <a:avLst/>
          </a:prstGeom>
        </p:spPr>
      </p:pic>
      <p:sp>
        <p:nvSpPr>
          <p:cNvPr id="19" name="TextBox 18"/>
          <p:cNvSpPr txBox="1"/>
          <p:nvPr/>
        </p:nvSpPr>
        <p:spPr>
          <a:xfrm>
            <a:off x="764177" y="2229474"/>
            <a:ext cx="6662057" cy="2185214"/>
          </a:xfrm>
          <a:prstGeom prst="rect">
            <a:avLst/>
          </a:prstGeom>
          <a:noFill/>
        </p:spPr>
        <p:txBody>
          <a:bodyPr wrap="square" rtlCol="0">
            <a:spAutoFit/>
          </a:bodyPr>
          <a:lstStyle/>
          <a:p>
            <a:pPr algn="ctr"/>
            <a:r>
              <a:rPr lang="en-US" sz="6800" dirty="0"/>
              <a:t>MUST BE TIME</a:t>
            </a:r>
          </a:p>
          <a:p>
            <a:pPr algn="ctr"/>
            <a:r>
              <a:rPr lang="en-US" sz="6800" dirty="0"/>
              <a:t>FOR A DEMO</a:t>
            </a:r>
          </a:p>
        </p:txBody>
      </p:sp>
      <p:sp>
        <p:nvSpPr>
          <p:cNvPr id="4" name="Title 3"/>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38774302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30328" y="724148"/>
            <a:ext cx="5268060" cy="5544324"/>
          </a:xfrm>
          <a:prstGeom prst="rect">
            <a:avLst/>
          </a:prstGeom>
        </p:spPr>
      </p:pic>
      <p:sp>
        <p:nvSpPr>
          <p:cNvPr id="13" name="Title 12"/>
          <p:cNvSpPr>
            <a:spLocks noGrp="1"/>
          </p:cNvSpPr>
          <p:nvPr>
            <p:ph type="title"/>
          </p:nvPr>
        </p:nvSpPr>
        <p:spPr/>
        <p:txBody>
          <a:bodyPr/>
          <a:lstStyle/>
          <a:p>
            <a:r>
              <a:rPr lang="en-US" dirty="0" err="1"/>
              <a:t>dbareports</a:t>
            </a:r>
            <a:endParaRPr lang="en-US" dirty="0"/>
          </a:p>
        </p:txBody>
      </p:sp>
      <p:sp>
        <p:nvSpPr>
          <p:cNvPr id="3" name="Content Placeholder 2"/>
          <p:cNvSpPr>
            <a:spLocks noGrp="1"/>
          </p:cNvSpPr>
          <p:nvPr>
            <p:ph idx="4294967295"/>
          </p:nvPr>
        </p:nvSpPr>
        <p:spPr>
          <a:xfrm>
            <a:off x="274320" y="1070139"/>
            <a:ext cx="5589588" cy="5354411"/>
          </a:xfrm>
        </p:spPr>
        <p:txBody>
          <a:bodyPr>
            <a:noAutofit/>
          </a:bodyPr>
          <a:lstStyle/>
          <a:p>
            <a:pPr marL="0" indent="0">
              <a:lnSpc>
                <a:spcPct val="100000"/>
              </a:lnSpc>
              <a:spcBef>
                <a:spcPts val="0"/>
              </a:spcBef>
              <a:buNone/>
            </a:pPr>
            <a:r>
              <a:rPr lang="en-GB" sz="1800" dirty="0" err="1">
                <a:solidFill>
                  <a:prstClr val="black"/>
                </a:solidFill>
              </a:rPr>
              <a:t>dbareports</a:t>
            </a:r>
            <a:r>
              <a:rPr lang="en-GB" sz="1800" dirty="0">
                <a:solidFill>
                  <a:prstClr val="black"/>
                </a:solidFill>
              </a:rPr>
              <a:t> – sibling of the truly amazing </a:t>
            </a:r>
            <a:r>
              <a:rPr lang="en-GB" sz="1800" dirty="0" err="1">
                <a:solidFill>
                  <a:prstClr val="black"/>
                </a:solidFill>
              </a:rPr>
              <a:t>dbatools</a:t>
            </a:r>
            <a:r>
              <a:rPr lang="en-GB" sz="1800" dirty="0">
                <a:solidFill>
                  <a:prstClr val="black"/>
                </a:solidFill>
              </a:rPr>
              <a:t> </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Has an awesome team working on it already </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Chrissy LeMaire, </a:t>
            </a:r>
          </a:p>
          <a:p>
            <a:pPr marL="0" indent="0">
              <a:lnSpc>
                <a:spcPct val="100000"/>
              </a:lnSpc>
              <a:spcBef>
                <a:spcPts val="0"/>
              </a:spcBef>
              <a:buNone/>
            </a:pPr>
            <a:r>
              <a:rPr lang="en-GB" sz="1800" dirty="0">
                <a:solidFill>
                  <a:prstClr val="black"/>
                </a:solidFill>
              </a:rPr>
              <a:t>Claudio Silva, </a:t>
            </a:r>
          </a:p>
          <a:p>
            <a:pPr marL="0" indent="0">
              <a:lnSpc>
                <a:spcPct val="100000"/>
              </a:lnSpc>
              <a:spcBef>
                <a:spcPts val="0"/>
              </a:spcBef>
              <a:buNone/>
            </a:pPr>
            <a:r>
              <a:rPr lang="en-GB" sz="1800" dirty="0">
                <a:solidFill>
                  <a:prstClr val="black"/>
                </a:solidFill>
              </a:rPr>
              <a:t>Jason Squires, </a:t>
            </a:r>
          </a:p>
          <a:p>
            <a:pPr marL="0" indent="0">
              <a:lnSpc>
                <a:spcPct val="100000"/>
              </a:lnSpc>
              <a:spcBef>
                <a:spcPts val="0"/>
              </a:spcBef>
              <a:buNone/>
            </a:pPr>
            <a:r>
              <a:rPr lang="en-GB" sz="1800" dirty="0">
                <a:solidFill>
                  <a:prstClr val="black"/>
                </a:solidFill>
              </a:rPr>
              <a:t>Andy Mallon</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We would love your input and contribution</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You can find out more at </a:t>
            </a:r>
            <a:r>
              <a:rPr lang="en-GB" sz="1800" dirty="0">
                <a:solidFill>
                  <a:prstClr val="black"/>
                </a:solidFill>
                <a:hlinkClick r:id="rId4"/>
              </a:rPr>
              <a:t>https://dbareports.io</a:t>
            </a:r>
            <a:endParaRPr lang="en-GB" sz="1800" dirty="0">
              <a:solidFill>
                <a:prstClr val="black"/>
              </a:solidFill>
            </a:endParaRP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There is a Trello Board at </a:t>
            </a:r>
            <a:r>
              <a:rPr lang="en-GB" sz="1800" dirty="0">
                <a:solidFill>
                  <a:prstClr val="black"/>
                </a:solidFill>
                <a:hlinkClick r:id="rId5"/>
              </a:rPr>
              <a:t>https://dbareports.io/trello</a:t>
            </a:r>
            <a:r>
              <a:rPr lang="en-GB" sz="1800" dirty="0">
                <a:solidFill>
                  <a:prstClr val="black"/>
                </a:solidFill>
              </a:rPr>
              <a:t> </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You can come and join in the Slack Channel #</a:t>
            </a:r>
            <a:r>
              <a:rPr lang="en-GB" sz="1800" dirty="0" err="1">
                <a:solidFill>
                  <a:prstClr val="black"/>
                </a:solidFill>
              </a:rPr>
              <a:t>dbareports</a:t>
            </a:r>
            <a:endParaRPr lang="en-GB" sz="1800" dirty="0">
              <a:solidFill>
                <a:prstClr val="black"/>
              </a:solidFill>
            </a:endParaRPr>
          </a:p>
          <a:p>
            <a:pPr marL="0" indent="0">
              <a:lnSpc>
                <a:spcPct val="100000"/>
              </a:lnSpc>
              <a:spcBef>
                <a:spcPts val="0"/>
              </a:spcBef>
              <a:buNone/>
            </a:pPr>
            <a:r>
              <a:rPr lang="en-GB" sz="1800" dirty="0">
                <a:solidFill>
                  <a:prstClr val="black"/>
                </a:solidFill>
              </a:rPr>
              <a:t>It will be available on GitHub very soon</a:t>
            </a:r>
          </a:p>
          <a:p>
            <a:pPr marL="0" indent="0">
              <a:lnSpc>
                <a:spcPct val="100000"/>
              </a:lnSpc>
              <a:spcBef>
                <a:spcPts val="0"/>
              </a:spcBef>
              <a:buNone/>
            </a:pPr>
            <a:endParaRPr lang="en-GB" sz="1800" dirty="0">
              <a:solidFill>
                <a:prstClr val="black"/>
              </a:solidFill>
            </a:endParaRPr>
          </a:p>
          <a:p>
            <a:pPr marL="0" indent="0">
              <a:lnSpc>
                <a:spcPct val="100000"/>
              </a:lnSpc>
              <a:spcBef>
                <a:spcPts val="0"/>
              </a:spcBef>
              <a:buNone/>
            </a:pPr>
            <a:r>
              <a:rPr lang="en-GB" sz="1800" dirty="0">
                <a:solidFill>
                  <a:prstClr val="black"/>
                </a:solidFill>
              </a:rPr>
              <a:t>Follow @</a:t>
            </a:r>
            <a:r>
              <a:rPr lang="en-GB" sz="1800" dirty="0" err="1">
                <a:solidFill>
                  <a:prstClr val="black"/>
                </a:solidFill>
              </a:rPr>
              <a:t>psdbareports</a:t>
            </a:r>
            <a:r>
              <a:rPr lang="en-GB" sz="1800" dirty="0">
                <a:solidFill>
                  <a:prstClr val="black"/>
                </a:solidFill>
              </a:rPr>
              <a:t> on twitter</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167" y="1279169"/>
            <a:ext cx="2149231" cy="2149231"/>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737" y="4589556"/>
            <a:ext cx="2199581" cy="152596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8398" y="161695"/>
            <a:ext cx="2234947" cy="2234947"/>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9168" y="3428400"/>
            <a:ext cx="2138108" cy="213810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7275" y="2397824"/>
            <a:ext cx="2186042" cy="2196972"/>
          </a:xfrm>
          <a:prstGeom prst="rect">
            <a:avLst/>
          </a:prstGeom>
        </p:spPr>
      </p:pic>
    </p:spTree>
    <p:extLst>
      <p:ext uri="{BB962C8B-B14F-4D97-AF65-F5344CB8AC3E}">
        <p14:creationId xmlns:p14="http://schemas.microsoft.com/office/powerpoint/2010/main" val="305098958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cxnSp>
        <p:nvCxnSpPr>
          <p:cNvPr id="6" name="Straight Connector 5"/>
          <p:cNvCxnSpPr>
            <a:endCxn id="9" idx="1"/>
          </p:cNvCxnSpPr>
          <p:nvPr/>
        </p:nvCxnSpPr>
        <p:spPr>
          <a:xfrm flipV="1">
            <a:off x="4950399" y="3129896"/>
            <a:ext cx="3578654" cy="4126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529053" y="1534017"/>
            <a:ext cx="3191759" cy="3191757"/>
            <a:chOff x="5004048" y="1268760"/>
            <a:chExt cx="3133727" cy="3133725"/>
          </a:xfrm>
        </p:grpSpPr>
        <p:sp>
          <p:nvSpPr>
            <p:cNvPr id="8" name="Freeform 6"/>
            <p:cNvSpPr>
              <a:spLocks noEditPoints="1"/>
            </p:cNvSpPr>
            <p:nvPr/>
          </p:nvSpPr>
          <p:spPr bwMode="auto">
            <a:xfrm rot="16200000">
              <a:off x="5311138" y="1690133"/>
              <a:ext cx="2761809" cy="2223861"/>
            </a:xfrm>
            <a:prstGeom prst="rect">
              <a:avLst/>
            </a:prstGeom>
            <a:solidFill>
              <a:schemeClr val="tx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sp>
          <p:nvSpPr>
            <p:cNvPr id="9" name="Freeform 6"/>
            <p:cNvSpPr>
              <a:spLocks noEditPoints="1"/>
            </p:cNvSpPr>
            <p:nvPr/>
          </p:nvSpPr>
          <p:spPr bwMode="auto">
            <a:xfrm>
              <a:off x="5004048" y="1268760"/>
              <a:ext cx="3133725" cy="3133725"/>
            </a:xfrm>
            <a:custGeom>
              <a:avLst/>
              <a:gdLst>
                <a:gd name="T0" fmla="*/ 5814 w 11628"/>
                <a:gd name="T1" fmla="*/ 0 h 11628"/>
                <a:gd name="T2" fmla="*/ 0 w 11628"/>
                <a:gd name="T3" fmla="*/ 5814 h 11628"/>
                <a:gd name="T4" fmla="*/ 5814 w 11628"/>
                <a:gd name="T5" fmla="*/ 11628 h 11628"/>
                <a:gd name="T6" fmla="*/ 11628 w 11628"/>
                <a:gd name="T7" fmla="*/ 5814 h 11628"/>
                <a:gd name="T8" fmla="*/ 5814 w 11628"/>
                <a:gd name="T9" fmla="*/ 0 h 11628"/>
                <a:gd name="T10" fmla="*/ 5877 w 11628"/>
                <a:gd name="T11" fmla="*/ 9678 h 11628"/>
                <a:gd name="T12" fmla="*/ 5051 w 11628"/>
                <a:gd name="T13" fmla="*/ 8852 h 11628"/>
                <a:gd name="T14" fmla="*/ 5877 w 11628"/>
                <a:gd name="T15" fmla="*/ 8026 h 11628"/>
                <a:gd name="T16" fmla="*/ 6703 w 11628"/>
                <a:gd name="T17" fmla="*/ 8852 h 11628"/>
                <a:gd name="T18" fmla="*/ 5877 w 11628"/>
                <a:gd name="T19" fmla="*/ 9678 h 11628"/>
                <a:gd name="T20" fmla="*/ 6527 w 11628"/>
                <a:gd name="T21" fmla="*/ 7236 h 11628"/>
                <a:gd name="T22" fmla="*/ 6527 w 11628"/>
                <a:gd name="T23" fmla="*/ 7385 h 11628"/>
                <a:gd name="T24" fmla="*/ 5165 w 11628"/>
                <a:gd name="T25" fmla="*/ 7385 h 11628"/>
                <a:gd name="T26" fmla="*/ 5165 w 11628"/>
                <a:gd name="T27" fmla="*/ 7236 h 11628"/>
                <a:gd name="T28" fmla="*/ 5715 w 11628"/>
                <a:gd name="T29" fmla="*/ 5807 h 11628"/>
                <a:gd name="T30" fmla="*/ 6813 w 11628"/>
                <a:gd name="T31" fmla="*/ 4365 h 11628"/>
                <a:gd name="T32" fmla="*/ 5797 w 11628"/>
                <a:gd name="T33" fmla="*/ 3375 h 11628"/>
                <a:gd name="T34" fmla="*/ 4767 w 11628"/>
                <a:gd name="T35" fmla="*/ 4570 h 11628"/>
                <a:gd name="T36" fmla="*/ 3443 w 11628"/>
                <a:gd name="T37" fmla="*/ 4570 h 11628"/>
                <a:gd name="T38" fmla="*/ 5805 w 11628"/>
                <a:gd name="T39" fmla="*/ 2120 h 11628"/>
                <a:gd name="T40" fmla="*/ 8185 w 11628"/>
                <a:gd name="T41" fmla="*/ 4251 h 11628"/>
                <a:gd name="T42" fmla="*/ 6527 w 11628"/>
                <a:gd name="T43" fmla="*/ 7236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28" h="11628">
                  <a:moveTo>
                    <a:pt x="5814" y="0"/>
                  </a:moveTo>
                  <a:cubicBezTo>
                    <a:pt x="2603" y="0"/>
                    <a:pt x="0" y="2603"/>
                    <a:pt x="0" y="5814"/>
                  </a:cubicBezTo>
                  <a:cubicBezTo>
                    <a:pt x="0" y="9025"/>
                    <a:pt x="2603" y="11628"/>
                    <a:pt x="5814" y="11628"/>
                  </a:cubicBezTo>
                  <a:cubicBezTo>
                    <a:pt x="9025" y="11628"/>
                    <a:pt x="11628" y="9025"/>
                    <a:pt x="11628" y="5814"/>
                  </a:cubicBezTo>
                  <a:cubicBezTo>
                    <a:pt x="11628" y="2603"/>
                    <a:pt x="9025" y="0"/>
                    <a:pt x="5814" y="0"/>
                  </a:cubicBezTo>
                  <a:close/>
                  <a:moveTo>
                    <a:pt x="5877" y="9678"/>
                  </a:moveTo>
                  <a:cubicBezTo>
                    <a:pt x="5421" y="9678"/>
                    <a:pt x="5051" y="9308"/>
                    <a:pt x="5051" y="8852"/>
                  </a:cubicBezTo>
                  <a:cubicBezTo>
                    <a:pt x="5051" y="8395"/>
                    <a:pt x="5421" y="8026"/>
                    <a:pt x="5877" y="8026"/>
                  </a:cubicBezTo>
                  <a:cubicBezTo>
                    <a:pt x="6334" y="8026"/>
                    <a:pt x="6703" y="8395"/>
                    <a:pt x="6703" y="8852"/>
                  </a:cubicBezTo>
                  <a:cubicBezTo>
                    <a:pt x="6703" y="9308"/>
                    <a:pt x="6334" y="9678"/>
                    <a:pt x="5877" y="9678"/>
                  </a:cubicBezTo>
                  <a:close/>
                  <a:moveTo>
                    <a:pt x="6527" y="7236"/>
                  </a:moveTo>
                  <a:lnTo>
                    <a:pt x="6527" y="7385"/>
                  </a:lnTo>
                  <a:lnTo>
                    <a:pt x="5165" y="7385"/>
                  </a:lnTo>
                  <a:lnTo>
                    <a:pt x="5165" y="7236"/>
                  </a:lnTo>
                  <a:cubicBezTo>
                    <a:pt x="5165" y="6816"/>
                    <a:pt x="5227" y="6276"/>
                    <a:pt x="5715" y="5807"/>
                  </a:cubicBezTo>
                  <a:cubicBezTo>
                    <a:pt x="6203" y="5338"/>
                    <a:pt x="6813" y="4951"/>
                    <a:pt x="6813" y="4365"/>
                  </a:cubicBezTo>
                  <a:cubicBezTo>
                    <a:pt x="6813" y="3717"/>
                    <a:pt x="6363" y="3375"/>
                    <a:pt x="5797" y="3375"/>
                  </a:cubicBezTo>
                  <a:cubicBezTo>
                    <a:pt x="4852" y="3375"/>
                    <a:pt x="4791" y="4354"/>
                    <a:pt x="4767" y="4570"/>
                  </a:cubicBezTo>
                  <a:lnTo>
                    <a:pt x="3443" y="4570"/>
                  </a:lnTo>
                  <a:cubicBezTo>
                    <a:pt x="3478" y="3548"/>
                    <a:pt x="3910" y="2120"/>
                    <a:pt x="5805" y="2120"/>
                  </a:cubicBezTo>
                  <a:cubicBezTo>
                    <a:pt x="7447" y="2120"/>
                    <a:pt x="8185" y="3220"/>
                    <a:pt x="8185" y="4251"/>
                  </a:cubicBezTo>
                  <a:cubicBezTo>
                    <a:pt x="8185" y="5892"/>
                    <a:pt x="6527" y="6177"/>
                    <a:pt x="6527" y="7236"/>
                  </a:cubicBezTo>
                  <a:close/>
                </a:path>
              </a:pathLst>
            </a:custGeom>
            <a:solidFill>
              <a:srgbClr val="F58D0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sp>
          <p:nvSpPr>
            <p:cNvPr id="10" name="Freeform 6"/>
            <p:cNvSpPr>
              <a:spLocks noEditPoints="1"/>
            </p:cNvSpPr>
            <p:nvPr/>
          </p:nvSpPr>
          <p:spPr bwMode="auto">
            <a:xfrm>
              <a:off x="5004049" y="1268760"/>
              <a:ext cx="864095" cy="3133725"/>
            </a:xfrm>
            <a:prstGeom prst="rect">
              <a:avLst/>
            </a:prstGeom>
            <a:solidFill>
              <a:srgbClr val="F58D0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sp>
          <p:nvSpPr>
            <p:cNvPr id="11" name="Freeform 6"/>
            <p:cNvSpPr>
              <a:spLocks noEditPoints="1"/>
            </p:cNvSpPr>
            <p:nvPr/>
          </p:nvSpPr>
          <p:spPr bwMode="auto">
            <a:xfrm>
              <a:off x="7273678" y="1268760"/>
              <a:ext cx="864095" cy="3133725"/>
            </a:xfrm>
            <a:prstGeom prst="rect">
              <a:avLst/>
            </a:prstGeom>
            <a:solidFill>
              <a:srgbClr val="F58D0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sp>
          <p:nvSpPr>
            <p:cNvPr id="12" name="Freeform 6"/>
            <p:cNvSpPr>
              <a:spLocks noEditPoints="1"/>
            </p:cNvSpPr>
            <p:nvPr/>
          </p:nvSpPr>
          <p:spPr bwMode="auto">
            <a:xfrm rot="16200000">
              <a:off x="6354888" y="2619598"/>
              <a:ext cx="432048" cy="3133725"/>
            </a:xfrm>
            <a:prstGeom prst="rect">
              <a:avLst/>
            </a:prstGeom>
            <a:solidFill>
              <a:srgbClr val="F58D0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sp>
          <p:nvSpPr>
            <p:cNvPr id="13" name="Freeform 6"/>
            <p:cNvSpPr>
              <a:spLocks noEditPoints="1"/>
            </p:cNvSpPr>
            <p:nvPr/>
          </p:nvSpPr>
          <p:spPr bwMode="auto">
            <a:xfrm rot="16200000">
              <a:off x="6354889" y="-82079"/>
              <a:ext cx="432048" cy="3133725"/>
            </a:xfrm>
            <a:prstGeom prst="rect">
              <a:avLst/>
            </a:prstGeom>
            <a:solidFill>
              <a:srgbClr val="F58D01"/>
            </a:solidFill>
            <a:ln w="57150">
              <a:noFill/>
              <a:prstDash val="solid"/>
              <a:round/>
              <a:headEnd/>
              <a:tailEnd/>
            </a:ln>
          </p:spPr>
          <p:txBody>
            <a:bodyPr vert="horz" wrap="square" lIns="93133" tIns="46567" rIns="93133" bIns="46567" numCol="1" anchor="t" anchorCtr="0" compatLnSpc="1">
              <a:prstTxWarp prst="textNoShape">
                <a:avLst/>
              </a:prstTxWarp>
            </a:bodyPr>
            <a:lstStyle/>
            <a:p>
              <a:pPr defTabSz="931316" hangingPunct="1">
                <a:defRPr/>
              </a:pPr>
              <a:endParaRPr lang="en-GB" sz="1833" kern="1200">
                <a:solidFill>
                  <a:prstClr val="black"/>
                </a:solidFill>
                <a:latin typeface="Calibri" panose="020F0502020204030204"/>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201" y="1321104"/>
            <a:ext cx="3359195" cy="4792027"/>
          </a:xfrm>
          <a:prstGeom prst="rect">
            <a:avLst/>
          </a:prstGeom>
        </p:spPr>
      </p:pic>
    </p:spTree>
    <p:extLst>
      <p:ext uri="{BB962C8B-B14F-4D97-AF65-F5344CB8AC3E}">
        <p14:creationId xmlns:p14="http://schemas.microsoft.com/office/powerpoint/2010/main" val="304056380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More Would You Like to Know?</a:t>
            </a:r>
          </a:p>
        </p:txBody>
      </p:sp>
      <p:sp>
        <p:nvSpPr>
          <p:cNvPr id="3" name="Content Placeholder 2"/>
          <p:cNvSpPr>
            <a:spLocks noGrp="1"/>
          </p:cNvSpPr>
          <p:nvPr>
            <p:ph idx="4294967295"/>
          </p:nvPr>
        </p:nvSpPr>
        <p:spPr>
          <a:xfrm>
            <a:off x="2065627" y="2031050"/>
            <a:ext cx="6294437" cy="3087215"/>
          </a:xfrm>
        </p:spPr>
        <p:txBody>
          <a:bodyPr/>
          <a:lstStyle/>
          <a:p>
            <a:r>
              <a:rPr lang="en-GB" dirty="0"/>
              <a:t>Questions</a:t>
            </a:r>
          </a:p>
          <a:p>
            <a:r>
              <a:rPr lang="en-GB" dirty="0"/>
              <a:t>Challenges you face</a:t>
            </a:r>
          </a:p>
          <a:p>
            <a:r>
              <a:rPr lang="en-GB" dirty="0"/>
              <a:t>Why doesn’t it do…… ?</a:t>
            </a:r>
          </a:p>
          <a:p>
            <a:r>
              <a:rPr lang="en-GB" dirty="0"/>
              <a:t>I want to do …..</a:t>
            </a:r>
          </a:p>
          <a:p>
            <a:r>
              <a:rPr lang="en-GB" dirty="0"/>
              <a:t>What's the best way to ……</a:t>
            </a:r>
          </a:p>
          <a:p>
            <a:r>
              <a:rPr lang="en-GB" dirty="0" err="1"/>
              <a:t>Etc</a:t>
            </a:r>
            <a:r>
              <a:rPr lang="en-GB" dirty="0"/>
              <a:t> </a:t>
            </a:r>
            <a:r>
              <a:rPr lang="en-GB" dirty="0" err="1"/>
              <a:t>etc</a:t>
            </a:r>
            <a:endParaRPr lang="en-GB" dirty="0"/>
          </a:p>
        </p:txBody>
      </p:sp>
      <p:sp>
        <p:nvSpPr>
          <p:cNvPr id="4" name="Rectangle 3"/>
          <p:cNvSpPr/>
          <p:nvPr/>
        </p:nvSpPr>
        <p:spPr>
          <a:xfrm>
            <a:off x="4421886" y="1061432"/>
            <a:ext cx="3433953" cy="369332"/>
          </a:xfrm>
          <a:prstGeom prst="rect">
            <a:avLst/>
          </a:prstGeom>
        </p:spPr>
        <p:txBody>
          <a:bodyPr wrap="none">
            <a:spAutoFit/>
          </a:bodyPr>
          <a:lstStyle/>
          <a:p>
            <a:r>
              <a:rPr lang="en-US" dirty="0"/>
              <a:t>Ask Us Anything or Challenge Us</a:t>
            </a:r>
          </a:p>
        </p:txBody>
      </p:sp>
    </p:spTree>
    <p:extLst>
      <p:ext uri="{BB962C8B-B14F-4D97-AF65-F5344CB8AC3E}">
        <p14:creationId xmlns:p14="http://schemas.microsoft.com/office/powerpoint/2010/main" val="40688758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eaLnBrk="0" fontAlgn="base" hangingPunct="0">
              <a:lnSpc>
                <a:spcPct val="80000"/>
              </a:lnSpc>
              <a:spcAft>
                <a:spcPct val="0"/>
              </a:spcAft>
              <a:defRPr/>
            </a:pPr>
            <a:r>
              <a:rPr lang="en-GB" sz="5093" b="1" dirty="0">
                <a:latin typeface="Arial" panose="020B0604020202020204" pitchFamily="34" charset="0"/>
                <a:ea typeface="Roboto Black" panose="02000000000000000000" pitchFamily="2" charset="0"/>
                <a:cs typeface="Arial" panose="020B0604020202020204" pitchFamily="34" charset="0"/>
              </a:rPr>
              <a:t>Community Has Taken up the Baton</a:t>
            </a:r>
          </a:p>
        </p:txBody>
      </p:sp>
      <p:sp>
        <p:nvSpPr>
          <p:cNvPr id="3" name="Subtitle 2"/>
          <p:cNvSpPr>
            <a:spLocks noGrp="1"/>
          </p:cNvSpPr>
          <p:nvPr>
            <p:ph type="subTitle" idx="4294967295"/>
          </p:nvPr>
        </p:nvSpPr>
        <p:spPr>
          <a:xfrm>
            <a:off x="483327" y="2878284"/>
            <a:ext cx="5734594" cy="928688"/>
          </a:xfrm>
        </p:spPr>
        <p:txBody>
          <a:bodyPr>
            <a:noAutofit/>
          </a:bodyPr>
          <a:lstStyle/>
          <a:p>
            <a:pPr marL="0" indent="0">
              <a:lnSpc>
                <a:spcPct val="70000"/>
              </a:lnSpc>
              <a:buNone/>
            </a:pPr>
            <a:r>
              <a:rPr lang="en-GB" sz="2600" dirty="0"/>
              <a:t>SQL Server Community Collaborative</a:t>
            </a:r>
            <a:br>
              <a:rPr lang="en-GB" sz="2600" dirty="0"/>
            </a:br>
            <a:r>
              <a:rPr lang="en-GB" sz="2600" dirty="0"/>
              <a:t/>
            </a:r>
            <a:br>
              <a:rPr lang="en-GB" sz="2600" dirty="0"/>
            </a:br>
            <a:r>
              <a:rPr lang="en-GB" sz="2600" dirty="0"/>
              <a:t>github.com/</a:t>
            </a:r>
            <a:r>
              <a:rPr lang="en-GB" sz="2600" dirty="0" err="1"/>
              <a:t>sqlcollaborative</a:t>
            </a:r>
            <a:endParaRPr lang="en-GB" sz="2600" dirty="0"/>
          </a:p>
        </p:txBody>
      </p:sp>
      <p:pic>
        <p:nvPicPr>
          <p:cNvPr id="11" name="Picture 10"/>
          <p:cNvPicPr>
            <a:picLocks noChangeAspect="1"/>
          </p:cNvPicPr>
          <p:nvPr/>
        </p:nvPicPr>
        <p:blipFill>
          <a:blip r:embed="rId3"/>
          <a:stretch>
            <a:fillRect/>
          </a:stretch>
        </p:blipFill>
        <p:spPr>
          <a:xfrm>
            <a:off x="6995077" y="2278607"/>
            <a:ext cx="4521425" cy="2128042"/>
          </a:xfrm>
          <a:prstGeom prst="rect">
            <a:avLst/>
          </a:prstGeom>
        </p:spPr>
      </p:pic>
    </p:spTree>
    <p:extLst>
      <p:ext uri="{BB962C8B-B14F-4D97-AF65-F5344CB8AC3E}">
        <p14:creationId xmlns:p14="http://schemas.microsoft.com/office/powerpoint/2010/main" val="90021525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SQL PowerShell VC</a:t>
            </a:r>
            <a:endParaRPr dirty="0"/>
          </a:p>
        </p:txBody>
      </p:sp>
      <p:sp>
        <p:nvSpPr>
          <p:cNvPr id="261" name="Shape 261"/>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83" name="Shape 283"/>
          <p:cNvSpPr/>
          <p:nvPr/>
        </p:nvSpPr>
        <p:spPr>
          <a:xfrm>
            <a:off x="1932402" y="1237592"/>
            <a:ext cx="7920882" cy="7848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rPr lang="en-US" dirty="0"/>
              <a:t>Established 2010</a:t>
            </a:r>
          </a:p>
          <a:p>
            <a:pPr algn="ctr">
              <a:defRPr sz="1500">
                <a:latin typeface="Segoe UI Semilight"/>
                <a:ea typeface="Segoe UI Semilight"/>
                <a:cs typeface="Segoe UI Semilight"/>
                <a:sym typeface="Segoe UI Semilight"/>
              </a:defRPr>
            </a:pPr>
            <a:r>
              <a:rPr lang="en-US" dirty="0"/>
              <a:t>28 presenters, 35 sessions</a:t>
            </a:r>
          </a:p>
          <a:p>
            <a:pPr algn="ctr">
              <a:defRPr sz="1500">
                <a:latin typeface="Segoe UI Semilight"/>
                <a:ea typeface="Segoe UI Semilight"/>
                <a:cs typeface="Segoe UI Semilight"/>
                <a:sym typeface="Segoe UI Semilight"/>
              </a:defRPr>
            </a:pPr>
            <a:r>
              <a:rPr lang="en-US" dirty="0"/>
              <a:t>6,200+ members</a:t>
            </a:r>
            <a:endParaRPr dirty="0"/>
          </a:p>
        </p:txBody>
      </p:sp>
      <p:grpSp>
        <p:nvGrpSpPr>
          <p:cNvPr id="6" name="Group 5"/>
          <p:cNvGrpSpPr/>
          <p:nvPr/>
        </p:nvGrpSpPr>
        <p:grpSpPr>
          <a:xfrm>
            <a:off x="1913469" y="2514986"/>
            <a:ext cx="8229602" cy="2832887"/>
            <a:chOff x="1913469" y="2393066"/>
            <a:chExt cx="8229602" cy="2832887"/>
          </a:xfrm>
        </p:grpSpPr>
        <p:sp>
          <p:nvSpPr>
            <p:cNvPr id="262" name="Shape 262"/>
            <p:cNvSpPr/>
            <p:nvPr/>
          </p:nvSpPr>
          <p:spPr>
            <a:xfrm>
              <a:off x="6195494" y="3929950"/>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7" name="Group 267"/>
            <p:cNvGrpSpPr/>
            <p:nvPr/>
          </p:nvGrpSpPr>
          <p:grpSpPr>
            <a:xfrm>
              <a:off x="1913469" y="2393066"/>
              <a:ext cx="1378500" cy="1296005"/>
              <a:chOff x="-1" y="-1"/>
              <a:chExt cx="1378499" cy="1296003"/>
            </a:xfrm>
          </p:grpSpPr>
          <p:sp>
            <p:nvSpPr>
              <p:cNvPr id="263" name="Shape 263"/>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64" name="Shape 264"/>
              <p:cNvSpPr/>
              <p:nvPr/>
            </p:nvSpPr>
            <p:spPr>
              <a:xfrm>
                <a:off x="335326" y="315248"/>
                <a:ext cx="707848" cy="665504"/>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grpSp>
        <p:grpSp>
          <p:nvGrpSpPr>
            <p:cNvPr id="270" name="Group 270"/>
            <p:cNvGrpSpPr/>
            <p:nvPr/>
          </p:nvGrpSpPr>
          <p:grpSpPr>
            <a:xfrm>
              <a:off x="3219954" y="2393066"/>
              <a:ext cx="2664301" cy="1296006"/>
              <a:chOff x="-1" y="-2"/>
              <a:chExt cx="2664300" cy="1296005"/>
            </a:xfrm>
          </p:grpSpPr>
          <p:sp>
            <p:nvSpPr>
              <p:cNvPr id="268" name="Shape 268"/>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69" name="Shape 269"/>
              <p:cNvSpPr/>
              <p:nvPr/>
            </p:nvSpPr>
            <p:spPr>
              <a:xfrm>
                <a:off x="-1" y="324836"/>
                <a:ext cx="2664300" cy="646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lang="en-US" dirty="0"/>
                  <a:t>Aaron Nelson</a:t>
                </a:r>
              </a:p>
              <a:p>
                <a:pPr algn="ctr" defTabSz="914400">
                  <a:defRPr>
                    <a:solidFill>
                      <a:srgbClr val="FFFFFF"/>
                    </a:solidFill>
                    <a:latin typeface="Segoe UI Light"/>
                    <a:ea typeface="Segoe UI Light"/>
                    <a:cs typeface="Segoe UI Light"/>
                    <a:sym typeface="Segoe UI Light"/>
                  </a:defRPr>
                </a:pPr>
                <a:r>
                  <a:rPr lang="en-US" dirty="0"/>
                  <a:t>Lead</a:t>
                </a:r>
                <a:endParaRPr dirty="0"/>
              </a:p>
            </p:txBody>
          </p:sp>
        </p:grpSp>
        <p:pic>
          <p:nvPicPr>
            <p:cNvPr id="271" name="image5.png"/>
            <p:cNvPicPr>
              <a:picLocks noChangeAspect="1"/>
            </p:cNvPicPr>
            <p:nvPr/>
          </p:nvPicPr>
          <p:blipFill>
            <a:blip r:embed="rId3">
              <a:extLst/>
            </a:blip>
            <a:stretch>
              <a:fillRect/>
            </a:stretch>
          </p:blipFill>
          <p:spPr>
            <a:xfrm>
              <a:off x="6182774" y="2393212"/>
              <a:ext cx="1296002" cy="1296002"/>
            </a:xfrm>
            <a:prstGeom prst="rect">
              <a:avLst/>
            </a:prstGeom>
            <a:ln w="12700">
              <a:miter lim="400000"/>
            </a:ln>
          </p:spPr>
        </p:pic>
        <p:grpSp>
          <p:nvGrpSpPr>
            <p:cNvPr id="274" name="Group 274"/>
            <p:cNvGrpSpPr/>
            <p:nvPr/>
          </p:nvGrpSpPr>
          <p:grpSpPr>
            <a:xfrm>
              <a:off x="7478770" y="2393066"/>
              <a:ext cx="2664301" cy="1296006"/>
              <a:chOff x="-1" y="-2"/>
              <a:chExt cx="2664300" cy="1296005"/>
            </a:xfrm>
          </p:grpSpPr>
          <p:sp>
            <p:nvSpPr>
              <p:cNvPr id="272" name="Shape 272"/>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3" name="Shape 273"/>
              <p:cNvSpPr/>
              <p:nvPr/>
            </p:nvSpPr>
            <p:spPr>
              <a:xfrm>
                <a:off x="-1" y="324836"/>
                <a:ext cx="2664300" cy="646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lang="en-US" dirty="0"/>
                  <a:t>Chrissy LeMaire</a:t>
                </a:r>
              </a:p>
              <a:p>
                <a:pPr algn="ctr" defTabSz="914400">
                  <a:defRPr>
                    <a:solidFill>
                      <a:srgbClr val="FFFFFF"/>
                    </a:solidFill>
                    <a:latin typeface="Segoe UI Light"/>
                    <a:ea typeface="Segoe UI Light"/>
                    <a:cs typeface="Segoe UI Light"/>
                    <a:sym typeface="Segoe UI Light"/>
                  </a:defRPr>
                </a:pPr>
                <a:r>
                  <a:rPr lang="en-US" dirty="0"/>
                  <a:t>Co-lead</a:t>
                </a:r>
                <a:endParaRPr dirty="0">
                  <a:solidFill>
                    <a:srgbClr val="000000"/>
                  </a:solidFill>
                  <a:latin typeface="Segoe UI Semilight"/>
                  <a:ea typeface="Segoe UI Semilight"/>
                  <a:cs typeface="Segoe UI Semilight"/>
                  <a:sym typeface="Segoe UI Semilight"/>
                </a:endParaRPr>
              </a:p>
            </p:txBody>
          </p:sp>
        </p:grpSp>
        <p:sp>
          <p:nvSpPr>
            <p:cNvPr id="279" name="Shape 279"/>
            <p:cNvSpPr/>
            <p:nvPr/>
          </p:nvSpPr>
          <p:spPr>
            <a:xfrm>
              <a:off x="7219731" y="3929948"/>
              <a:ext cx="2918192"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3" name="Rectangle 2"/>
            <p:cNvSpPr/>
            <p:nvPr/>
          </p:nvSpPr>
          <p:spPr>
            <a:xfrm>
              <a:off x="7962499" y="4236138"/>
              <a:ext cx="1723549" cy="646331"/>
            </a:xfrm>
            <a:prstGeom prst="rect">
              <a:avLst/>
            </a:prstGeom>
          </p:spPr>
          <p:txBody>
            <a:bodyPr wrap="none">
              <a:spAutoFit/>
            </a:bodyPr>
            <a:lstStyle/>
            <a:p>
              <a:pPr algn="ctr" defTabSz="914400">
                <a:defRPr>
                  <a:solidFill>
                    <a:srgbClr val="FFFFFF"/>
                  </a:solidFill>
                  <a:latin typeface="Segoe UI Light"/>
                  <a:ea typeface="Segoe UI Light"/>
                  <a:cs typeface="Segoe UI Light"/>
                  <a:sym typeface="Segoe UI Light"/>
                </a:defRPr>
              </a:pPr>
              <a:r>
                <a:rPr lang="en-US" dirty="0"/>
                <a:t>Martin </a:t>
              </a:r>
              <a:r>
                <a:rPr lang="en-US" dirty="0" err="1"/>
                <a:t>Catherall</a:t>
              </a:r>
              <a:endParaRPr lang="en-US" dirty="0"/>
            </a:p>
            <a:p>
              <a:pPr algn="ctr" defTabSz="914400">
                <a:defRPr>
                  <a:solidFill>
                    <a:srgbClr val="FFFFFF"/>
                  </a:solidFill>
                  <a:latin typeface="Segoe UI Light"/>
                  <a:ea typeface="Segoe UI Light"/>
                  <a:cs typeface="Segoe UI Light"/>
                  <a:sym typeface="Segoe UI Light"/>
                </a:defRPr>
              </a:pPr>
              <a:r>
                <a:rPr lang="en-US" dirty="0"/>
                <a:t>Officer</a:t>
              </a:r>
            </a:p>
          </p:txBody>
        </p:sp>
        <p:pic>
          <p:nvPicPr>
            <p:cNvPr id="2" name="Picture 1"/>
            <p:cNvPicPr>
              <a:picLocks noChangeAspect="1"/>
            </p:cNvPicPr>
            <p:nvPr/>
          </p:nvPicPr>
          <p:blipFill>
            <a:blip r:embed="rId4"/>
            <a:stretch>
              <a:fillRect/>
            </a:stretch>
          </p:blipFill>
          <p:spPr>
            <a:xfrm>
              <a:off x="2090395" y="2592974"/>
              <a:ext cx="952633" cy="952633"/>
            </a:xfrm>
            <a:prstGeom prst="rect">
              <a:avLst/>
            </a:prstGeom>
          </p:spPr>
        </p:pic>
        <p:pic>
          <p:nvPicPr>
            <p:cNvPr id="4" name="Picture 3"/>
            <p:cNvPicPr>
              <a:picLocks noChangeAspect="1"/>
            </p:cNvPicPr>
            <p:nvPr/>
          </p:nvPicPr>
          <p:blipFill>
            <a:blip r:embed="rId5"/>
            <a:stretch>
              <a:fillRect/>
            </a:stretch>
          </p:blipFill>
          <p:spPr>
            <a:xfrm>
              <a:off x="6354458" y="2564750"/>
              <a:ext cx="952633" cy="952633"/>
            </a:xfrm>
            <a:prstGeom prst="rect">
              <a:avLst/>
            </a:prstGeom>
          </p:spPr>
        </p:pic>
      </p:grpSp>
      <p:sp>
        <p:nvSpPr>
          <p:cNvPr id="2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powershell.sqlpass.org   |   sqlps.io/vote   |   sqlps.io/</a:t>
            </a:r>
            <a:r>
              <a:rPr lang="en-US" dirty="0" err="1"/>
              <a:t>youtube</a:t>
            </a:r>
            <a:r>
              <a:rPr lang="en-US" dirty="0"/>
              <a:t>   |   sqlps.io/slack</a:t>
            </a:r>
            <a:endParaRPr dirty="0"/>
          </a:p>
        </p:txBody>
      </p:sp>
      <p:sp>
        <p:nvSpPr>
          <p:cNvPr id="38" name="Shape 276"/>
          <p:cNvSpPr/>
          <p:nvPr/>
        </p:nvSpPr>
        <p:spPr>
          <a:xfrm>
            <a:off x="3203321" y="4064220"/>
            <a:ext cx="2664302" cy="1307883"/>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dirty="0"/>
          </a:p>
        </p:txBody>
      </p:sp>
      <p:sp>
        <p:nvSpPr>
          <p:cNvPr id="39" name="Shape 276"/>
          <p:cNvSpPr/>
          <p:nvPr/>
        </p:nvSpPr>
        <p:spPr>
          <a:xfrm>
            <a:off x="1917214" y="4064220"/>
            <a:ext cx="2664302" cy="1304651"/>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40" name="Rectangle 39"/>
          <p:cNvSpPr/>
          <p:nvPr/>
        </p:nvSpPr>
        <p:spPr>
          <a:xfrm>
            <a:off x="3445897" y="4368592"/>
            <a:ext cx="2179154" cy="646331"/>
          </a:xfrm>
          <a:prstGeom prst="rect">
            <a:avLst/>
          </a:prstGeom>
        </p:spPr>
        <p:txBody>
          <a:bodyPr wrap="square">
            <a:spAutoFit/>
          </a:bodyPr>
          <a:lstStyle/>
          <a:p>
            <a:pPr algn="ctr" defTabSz="914400">
              <a:defRPr>
                <a:solidFill>
                  <a:srgbClr val="FFFFFF"/>
                </a:solidFill>
                <a:latin typeface="Segoe UI Light"/>
                <a:ea typeface="Segoe UI Light"/>
                <a:cs typeface="Segoe UI Light"/>
                <a:sym typeface="Segoe UI Light"/>
              </a:defRPr>
            </a:pPr>
            <a:r>
              <a:rPr lang="en-US" dirty="0"/>
              <a:t>Rob Sewell</a:t>
            </a:r>
            <a:br>
              <a:rPr lang="en-US" dirty="0"/>
            </a:br>
            <a:r>
              <a:rPr lang="en-US" dirty="0"/>
              <a:t>Officer</a:t>
            </a:r>
            <a:endParaRPr lang="en-US" dirty="0">
              <a:solidFill>
                <a:schemeClr val="bg1"/>
              </a:solidFill>
              <a:latin typeface="Segoe UI Semilight"/>
              <a:ea typeface="Segoe UI Semilight"/>
              <a:cs typeface="Segoe UI Semilight"/>
              <a:sym typeface="Segoe UI Semilight"/>
            </a:endParaRPr>
          </a:p>
        </p:txBody>
      </p:sp>
      <p:pic>
        <p:nvPicPr>
          <p:cNvPr id="41" name="Picture 40"/>
          <p:cNvPicPr>
            <a:picLocks noChangeAspect="1"/>
          </p:cNvPicPr>
          <p:nvPr/>
        </p:nvPicPr>
        <p:blipFill>
          <a:blip r:embed="rId6"/>
          <a:stretch>
            <a:fillRect/>
          </a:stretch>
        </p:blipFill>
        <p:spPr>
          <a:xfrm>
            <a:off x="2079006" y="4239287"/>
            <a:ext cx="952633" cy="952633"/>
          </a:xfrm>
          <a:prstGeom prst="rect">
            <a:avLst/>
          </a:prstGeom>
        </p:spPr>
      </p:pic>
      <p:pic>
        <p:nvPicPr>
          <p:cNvPr id="1026" name="Picture 2" descr="Image result for Martin Cather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4038" y="4237596"/>
            <a:ext cx="949260" cy="94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36267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prstGeom prst="rect">
            <a:avLst/>
          </a:prstGeom>
        </p:spPr>
        <p:txBody>
          <a:bodyPr lIns="0" tIns="0" rIns="0" bIns="0"/>
          <a:lstStyle>
            <a:lvl1pPr>
              <a:defRPr sz="4800" spc="-200">
                <a:solidFill>
                  <a:schemeClr val="accent5"/>
                </a:solidFill>
              </a:defRPr>
            </a:lvl1pPr>
          </a:lstStyle>
          <a:p>
            <a:r>
              <a:t>Agenda</a:t>
            </a:r>
          </a:p>
        </p:txBody>
      </p:sp>
      <p:grpSp>
        <p:nvGrpSpPr>
          <p:cNvPr id="254" name="Group 254"/>
          <p:cNvGrpSpPr/>
          <p:nvPr/>
        </p:nvGrpSpPr>
        <p:grpSpPr>
          <a:xfrm>
            <a:off x="2142417" y="2067019"/>
            <a:ext cx="8208772" cy="2034806"/>
            <a:chOff x="-1" y="0"/>
            <a:chExt cx="8208771" cy="2034805"/>
          </a:xfrm>
        </p:grpSpPr>
        <p:sp>
          <p:nvSpPr>
            <p:cNvPr id="223" name="Shape 223"/>
            <p:cNvSpPr/>
            <p:nvPr/>
          </p:nvSpPr>
          <p:spPr>
            <a:xfrm>
              <a:off x="307584" y="0"/>
              <a:ext cx="703074"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GB" dirty="0"/>
                <a:t>Pester</a:t>
              </a:r>
              <a:endParaRPr dirty="0"/>
            </a:p>
          </p:txBody>
        </p:sp>
        <p:sp>
          <p:nvSpPr>
            <p:cNvPr id="224" name="Shape 224"/>
            <p:cNvSpPr/>
            <p:nvPr/>
          </p:nvSpPr>
          <p:spPr>
            <a:xfrm>
              <a:off x="3041480" y="0"/>
              <a:ext cx="707883"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Break!</a:t>
              </a:r>
              <a:endParaRPr dirty="0"/>
            </a:p>
          </p:txBody>
        </p:sp>
        <p:sp>
          <p:nvSpPr>
            <p:cNvPr id="225" name="Shape 225"/>
            <p:cNvSpPr/>
            <p:nvPr/>
          </p:nvSpPr>
          <p:spPr>
            <a:xfrm>
              <a:off x="7190865" y="1665477"/>
              <a:ext cx="776812"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GB" dirty="0"/>
                <a:t>Drinks!</a:t>
              </a:r>
              <a:endParaRPr dirty="0"/>
            </a:p>
          </p:txBody>
        </p:sp>
        <p:sp>
          <p:nvSpPr>
            <p:cNvPr id="226" name="Shape 226"/>
            <p:cNvSpPr/>
            <p:nvPr/>
          </p:nvSpPr>
          <p:spPr>
            <a:xfrm>
              <a:off x="1329481" y="1665477"/>
              <a:ext cx="1437249"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Best Practices</a:t>
              </a:r>
            </a:p>
          </p:txBody>
        </p:sp>
        <p:sp>
          <p:nvSpPr>
            <p:cNvPr id="227" name="Shape 227"/>
            <p:cNvSpPr/>
            <p:nvPr/>
          </p:nvSpPr>
          <p:spPr>
            <a:xfrm>
              <a:off x="4214584" y="1665477"/>
              <a:ext cx="1183974"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err="1"/>
                <a:t>dbareports</a:t>
              </a:r>
              <a:endParaRPr lang="en-US" dirty="0"/>
            </a:p>
          </p:txBody>
        </p:sp>
        <p:sp>
          <p:nvSpPr>
            <p:cNvPr id="228" name="Shape 228"/>
            <p:cNvSpPr/>
            <p:nvPr/>
          </p:nvSpPr>
          <p:spPr>
            <a:xfrm>
              <a:off x="5651721" y="0"/>
              <a:ext cx="1086191"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Questions</a:t>
              </a:r>
              <a:endParaRPr dirty="0"/>
            </a:p>
          </p:txBody>
        </p:sp>
        <p:sp>
          <p:nvSpPr>
            <p:cNvPr id="230" name="Shape 230"/>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1" name="Shape 231"/>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2" name="Shape 232"/>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3" name="Shape 233"/>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5" name="Shape 235"/>
            <p:cNvSpPr/>
            <p:nvPr/>
          </p:nvSpPr>
          <p:spPr>
            <a:xfrm>
              <a:off x="6912767" y="396723"/>
              <a:ext cx="1296003" cy="129614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38" name="Group 238"/>
            <p:cNvGrpSpPr/>
            <p:nvPr/>
          </p:nvGrpSpPr>
          <p:grpSpPr>
            <a:xfrm>
              <a:off x="287949" y="684746"/>
              <a:ext cx="720066" cy="720066"/>
              <a:chOff x="-10" y="-10"/>
              <a:chExt cx="720064" cy="720065"/>
            </a:xfrm>
          </p:grpSpPr>
          <p:sp>
            <p:nvSpPr>
              <p:cNvPr id="236" name="Shape 236"/>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7" name="Shape 237"/>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7</a:t>
                </a:r>
                <a:endParaRPr dirty="0"/>
              </a:p>
            </p:txBody>
          </p:sp>
        </p:grpSp>
        <p:grpSp>
          <p:nvGrpSpPr>
            <p:cNvPr id="241" name="Group 241"/>
            <p:cNvGrpSpPr/>
            <p:nvPr/>
          </p:nvGrpSpPr>
          <p:grpSpPr>
            <a:xfrm>
              <a:off x="1669557" y="684746"/>
              <a:ext cx="720066" cy="720066"/>
              <a:chOff x="-10" y="-10"/>
              <a:chExt cx="720064" cy="720065"/>
            </a:xfrm>
          </p:grpSpPr>
          <p:sp>
            <p:nvSpPr>
              <p:cNvPr id="239" name="Shape 239"/>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0" name="Shape 240"/>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8</a:t>
                </a:r>
                <a:endParaRPr dirty="0"/>
              </a:p>
            </p:txBody>
          </p:sp>
        </p:grpSp>
        <p:grpSp>
          <p:nvGrpSpPr>
            <p:cNvPr id="244" name="Group 244"/>
            <p:cNvGrpSpPr/>
            <p:nvPr/>
          </p:nvGrpSpPr>
          <p:grpSpPr>
            <a:xfrm>
              <a:off x="3053058" y="684746"/>
              <a:ext cx="720065" cy="720066"/>
              <a:chOff x="-10" y="-10"/>
              <a:chExt cx="720064" cy="720065"/>
            </a:xfrm>
          </p:grpSpPr>
          <p:sp>
            <p:nvSpPr>
              <p:cNvPr id="242" name="Shape 242"/>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3" name="Shape 243"/>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9</a:t>
                </a:r>
                <a:endParaRPr dirty="0"/>
              </a:p>
            </p:txBody>
          </p:sp>
        </p:grpSp>
        <p:grpSp>
          <p:nvGrpSpPr>
            <p:cNvPr id="247" name="Group 247"/>
            <p:cNvGrpSpPr/>
            <p:nvPr/>
          </p:nvGrpSpPr>
          <p:grpSpPr>
            <a:xfrm>
              <a:off x="4435612" y="684746"/>
              <a:ext cx="720065" cy="720066"/>
              <a:chOff x="-10" y="-10"/>
              <a:chExt cx="720064" cy="720065"/>
            </a:xfrm>
          </p:grpSpPr>
          <p:sp>
            <p:nvSpPr>
              <p:cNvPr id="245" name="Shape 245"/>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6" name="Shape 246"/>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10</a:t>
                </a:r>
                <a:endParaRPr dirty="0"/>
              </a:p>
            </p:txBody>
          </p:sp>
        </p:grpSp>
        <p:grpSp>
          <p:nvGrpSpPr>
            <p:cNvPr id="250" name="Group 250"/>
            <p:cNvGrpSpPr/>
            <p:nvPr/>
          </p:nvGrpSpPr>
          <p:grpSpPr>
            <a:xfrm>
              <a:off x="5818166" y="684746"/>
              <a:ext cx="720066" cy="720066"/>
              <a:chOff x="-10" y="-10"/>
              <a:chExt cx="720064" cy="720065"/>
            </a:xfrm>
          </p:grpSpPr>
          <p:sp>
            <p:nvSpPr>
              <p:cNvPr id="248" name="Shape 24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9" name="Shape 249"/>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11</a:t>
                </a:r>
                <a:endParaRPr dirty="0"/>
              </a:p>
            </p:txBody>
          </p:sp>
        </p:grpSp>
        <p:grpSp>
          <p:nvGrpSpPr>
            <p:cNvPr id="253" name="Group 253"/>
            <p:cNvGrpSpPr/>
            <p:nvPr/>
          </p:nvGrpSpPr>
          <p:grpSpPr>
            <a:xfrm>
              <a:off x="7200717" y="684746"/>
              <a:ext cx="720066" cy="720066"/>
              <a:chOff x="-10" y="-10"/>
              <a:chExt cx="720064" cy="720065"/>
            </a:xfrm>
          </p:grpSpPr>
          <p:sp>
            <p:nvSpPr>
              <p:cNvPr id="251" name="Shape 251"/>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2" name="Shape 252"/>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rPr lang="en-US" dirty="0"/>
                  <a:t>12</a:t>
                </a:r>
                <a:endParaRPr dirty="0"/>
              </a:p>
            </p:txBody>
          </p:sp>
        </p:grpSp>
      </p:grpSp>
      <p:graphicFrame>
        <p:nvGraphicFramePr>
          <p:cNvPr id="2" name="Table 1"/>
          <p:cNvGraphicFramePr/>
          <p:nvPr>
            <p:extLst>
              <p:ext uri="{D42A27DB-BD31-4B8C-83A1-F6EECF244321}">
                <p14:modId xmlns:p14="http://schemas.microsoft.com/office/powerpoint/2010/main" val="2205988574"/>
              </p:ext>
            </p:extLst>
          </p:nvPr>
        </p:nvGraphicFramePr>
        <p:xfrm>
          <a:off x="2115111" y="4448175"/>
          <a:ext cx="8869680" cy="457200"/>
        </p:xfrm>
        <a:graphic>
          <a:graphicData uri="http://schemas.openxmlformats.org/drawingml/2006/table">
            <a:tbl>
              <a:tblPr firstRow="1" bandRow="1">
                <a:tableStyleId>{2D5ABB26-0587-4C30-8999-92F81FD0307C}</a:tableStyleId>
              </a:tblPr>
              <a:tblGrid>
                <a:gridCol w="1371600">
                  <a:extLst>
                    <a:ext uri="{9D8B030D-6E8A-4147-A177-3AD203B41FA5}">
                      <a16:colId xmlns="" xmlns:a16="http://schemas.microsoft.com/office/drawing/2014/main" val="1086001903"/>
                    </a:ext>
                  </a:extLst>
                </a:gridCol>
                <a:gridCol w="1371600">
                  <a:extLst>
                    <a:ext uri="{9D8B030D-6E8A-4147-A177-3AD203B41FA5}">
                      <a16:colId xmlns="" xmlns:a16="http://schemas.microsoft.com/office/drawing/2014/main" val="1986559637"/>
                    </a:ext>
                  </a:extLst>
                </a:gridCol>
                <a:gridCol w="1371600">
                  <a:extLst>
                    <a:ext uri="{9D8B030D-6E8A-4147-A177-3AD203B41FA5}">
                      <a16:colId xmlns="" xmlns:a16="http://schemas.microsoft.com/office/drawing/2014/main" val="629103666"/>
                    </a:ext>
                  </a:extLst>
                </a:gridCol>
                <a:gridCol w="1371600">
                  <a:extLst>
                    <a:ext uri="{9D8B030D-6E8A-4147-A177-3AD203B41FA5}">
                      <a16:colId xmlns="" xmlns:a16="http://schemas.microsoft.com/office/drawing/2014/main" val="3235633346"/>
                    </a:ext>
                  </a:extLst>
                </a:gridCol>
                <a:gridCol w="1371600">
                  <a:extLst>
                    <a:ext uri="{9D8B030D-6E8A-4147-A177-3AD203B41FA5}">
                      <a16:colId xmlns="" xmlns:a16="http://schemas.microsoft.com/office/drawing/2014/main" val="3081500663"/>
                    </a:ext>
                  </a:extLst>
                </a:gridCol>
                <a:gridCol w="2011680">
                  <a:extLst>
                    <a:ext uri="{9D8B030D-6E8A-4147-A177-3AD203B41FA5}">
                      <a16:colId xmlns="" xmlns:a16="http://schemas.microsoft.com/office/drawing/2014/main" val="1938333436"/>
                    </a:ext>
                  </a:extLst>
                </a:gridCol>
              </a:tblGrid>
              <a:tr h="370840">
                <a:tc>
                  <a:txBody>
                    <a:bodyPr/>
                    <a:lstStyle/>
                    <a:p>
                      <a:pPr algn="ctr"/>
                      <a:r>
                        <a:rPr lang="x-none" sz="2400" dirty="0"/>
                        <a:t>13:15</a:t>
                      </a:r>
                    </a:p>
                  </a:txBody>
                  <a:tcPr/>
                </a:tc>
                <a:tc>
                  <a:txBody>
                    <a:bodyPr/>
                    <a:lstStyle/>
                    <a:p>
                      <a:pPr algn="ctr"/>
                      <a:r>
                        <a:rPr lang="x-none" sz="2400" dirty="0"/>
                        <a:t>14:00</a:t>
                      </a:r>
                    </a:p>
                  </a:txBody>
                  <a:tcPr/>
                </a:tc>
                <a:tc>
                  <a:txBody>
                    <a:bodyPr/>
                    <a:lstStyle/>
                    <a:p>
                      <a:pPr algn="ctr"/>
                      <a:r>
                        <a:rPr lang="x-none" sz="2400" dirty="0"/>
                        <a:t>15:00</a:t>
                      </a:r>
                    </a:p>
                  </a:txBody>
                  <a:tcPr/>
                </a:tc>
                <a:tc>
                  <a:txBody>
                    <a:bodyPr/>
                    <a:lstStyle/>
                    <a:p>
                      <a:pPr algn="ctr"/>
                      <a:r>
                        <a:rPr lang="x-none" sz="2400" dirty="0"/>
                        <a:t>15:20</a:t>
                      </a:r>
                    </a:p>
                  </a:txBody>
                  <a:tcPr/>
                </a:tc>
                <a:tc>
                  <a:txBody>
                    <a:bodyPr/>
                    <a:lstStyle/>
                    <a:p>
                      <a:pPr algn="ctr"/>
                      <a:r>
                        <a:rPr lang="x-none" sz="2400" dirty="0"/>
                        <a:t>16:00</a:t>
                      </a:r>
                    </a:p>
                  </a:txBody>
                  <a:tcPr/>
                </a:tc>
                <a:tc>
                  <a:txBody>
                    <a:bodyPr/>
                    <a:lstStyle/>
                    <a:p>
                      <a:pPr algn="ctr"/>
                      <a:r>
                        <a:rPr lang="x-none" sz="2400" dirty="0"/>
                        <a:t>#</a:t>
                      </a:r>
                      <a:r>
                        <a:rPr lang="x-none" sz="2400" dirty="0" err="1"/>
                        <a:t>sqlfamily_at</a:t>
                      </a:r>
                      <a:endParaRPr lang="en-US" sz="2400" dirty="0" err="1">
                        <a:solidFill>
                          <a:srgbClr val="000000"/>
                        </a:solidFill>
                        <a:latin typeface="Calibri"/>
                      </a:endParaRPr>
                    </a:p>
                  </a:txBody>
                  <a:tcPr/>
                </a:tc>
                <a:extLst>
                  <a:ext uri="{0D108BD9-81ED-4DB2-BD59-A6C34878D82A}">
                    <a16:rowId xmlns="" xmlns:a16="http://schemas.microsoft.com/office/drawing/2014/main" val="3551848654"/>
                  </a:ext>
                </a:extLst>
              </a:tr>
            </a:tbl>
          </a:graphicData>
        </a:graphic>
      </p:graphicFrame>
    </p:spTree>
    <p:extLst>
      <p:ext uri="{BB962C8B-B14F-4D97-AF65-F5344CB8AC3E}">
        <p14:creationId xmlns:p14="http://schemas.microsoft.com/office/powerpoint/2010/main" val="385331381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06" name="Shape 306"/>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Join our YouTube + SQL Community Slack</a:t>
            </a:r>
            <a:endParaRPr dirty="0"/>
          </a:p>
        </p:txBody>
      </p:sp>
      <p:grpSp>
        <p:nvGrpSpPr>
          <p:cNvPr id="4" name="Group 3"/>
          <p:cNvGrpSpPr/>
          <p:nvPr/>
        </p:nvGrpSpPr>
        <p:grpSpPr>
          <a:xfrm>
            <a:off x="2362909" y="2210340"/>
            <a:ext cx="2438400" cy="2957457"/>
            <a:chOff x="1746869" y="1730606"/>
            <a:chExt cx="2438400" cy="2957457"/>
          </a:xfrm>
        </p:grpSpPr>
        <p:pic>
          <p:nvPicPr>
            <p:cNvPr id="3076" name="Picture 4" descr="MetroUI YouTube Al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869" y="173060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40174" y="4318731"/>
              <a:ext cx="1851789" cy="369332"/>
            </a:xfrm>
            <a:prstGeom prst="rect">
              <a:avLst/>
            </a:prstGeom>
          </p:spPr>
          <p:txBody>
            <a:bodyPr wrap="none">
              <a:spAutoFit/>
            </a:bodyPr>
            <a:lstStyle/>
            <a:p>
              <a:r>
                <a:rPr lang="en-US" dirty="0"/>
                <a:t>sqlps.io/</a:t>
              </a:r>
              <a:r>
                <a:rPr lang="en-US" dirty="0" err="1"/>
                <a:t>youtube</a:t>
              </a:r>
              <a:endParaRPr lang="en-US" dirty="0"/>
            </a:p>
          </p:txBody>
        </p:sp>
      </p:grpSp>
      <p:grpSp>
        <p:nvGrpSpPr>
          <p:cNvPr id="5" name="Group 4"/>
          <p:cNvGrpSpPr/>
          <p:nvPr/>
        </p:nvGrpSpPr>
        <p:grpSpPr>
          <a:xfrm>
            <a:off x="6746385" y="2217490"/>
            <a:ext cx="2438400" cy="2957457"/>
            <a:chOff x="7209518" y="1730606"/>
            <a:chExt cx="2438400" cy="2957457"/>
          </a:xfrm>
        </p:grpSpPr>
        <p:pic>
          <p:nvPicPr>
            <p:cNvPr id="3078" name="Picture 6" descr="Slac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518" y="173060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650300" y="4318731"/>
              <a:ext cx="1556836" cy="369332"/>
            </a:xfrm>
            <a:prstGeom prst="rect">
              <a:avLst/>
            </a:prstGeom>
          </p:spPr>
          <p:txBody>
            <a:bodyPr wrap="none">
              <a:spAutoFit/>
            </a:bodyPr>
            <a:lstStyle/>
            <a:p>
              <a:r>
                <a:rPr lang="en-US" dirty="0"/>
                <a:t>sqlps.io/slack</a:t>
              </a:r>
            </a:p>
          </p:txBody>
        </p:sp>
      </p:grpSp>
      <p:sp>
        <p:nvSpPr>
          <p:cNvPr id="11"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powershell.sqlpass.org   |   sqlps.io/vote   |   sqlps.io/</a:t>
            </a:r>
            <a:r>
              <a:rPr lang="en-US" dirty="0" err="1"/>
              <a:t>youtube</a:t>
            </a:r>
            <a:r>
              <a:rPr lang="en-US" dirty="0"/>
              <a:t>   |   sqlps.io/slack</a:t>
            </a:r>
            <a:endParaRPr dirty="0"/>
          </a:p>
        </p:txBody>
      </p:sp>
    </p:spTree>
    <p:extLst>
      <p:ext uri="{BB962C8B-B14F-4D97-AF65-F5344CB8AC3E}">
        <p14:creationId xmlns:p14="http://schemas.microsoft.com/office/powerpoint/2010/main" val="605395525"/>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06" name="Shape 306"/>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Microsoft wants to hear from you!</a:t>
            </a:r>
            <a:endParaRPr dirty="0"/>
          </a:p>
        </p:txBody>
      </p:sp>
      <p:sp>
        <p:nvSpPr>
          <p:cNvPr id="2" name="Rectangle 1"/>
          <p:cNvSpPr/>
          <p:nvPr/>
        </p:nvSpPr>
        <p:spPr>
          <a:xfrm>
            <a:off x="412627" y="1198169"/>
            <a:ext cx="10417670" cy="4247317"/>
          </a:xfrm>
          <a:prstGeom prst="rect">
            <a:avLst/>
          </a:prstGeom>
        </p:spPr>
        <p:txBody>
          <a:bodyPr wrap="square">
            <a:spAutoFit/>
          </a:bodyPr>
          <a:lstStyle/>
          <a:p>
            <a:r>
              <a:rPr lang="en-US" dirty="0">
                <a:solidFill>
                  <a:schemeClr val="tx1"/>
                </a:solidFill>
              </a:rPr>
              <a:t/>
            </a:r>
            <a:br>
              <a:rPr lang="en-US" dirty="0">
                <a:solidFill>
                  <a:schemeClr val="tx1"/>
                </a:solidFill>
              </a:rPr>
            </a:br>
            <a:r>
              <a:rPr lang="en-US" dirty="0">
                <a:solidFill>
                  <a:schemeClr val="tx1"/>
                </a:solidFill>
              </a:rPr>
              <a:t>“I see these cmdlets on Trello, please </a:t>
            </a:r>
            <a:r>
              <a:rPr lang="en-US" dirty="0" err="1">
                <a:solidFill>
                  <a:schemeClr val="tx1"/>
                </a:solidFill>
              </a:rPr>
              <a:t>upvote</a:t>
            </a:r>
            <a:r>
              <a:rPr lang="en-US" dirty="0">
                <a:solidFill>
                  <a:schemeClr val="tx1"/>
                </a:solidFill>
              </a:rPr>
              <a:t> the ones you want to see us working on next!”</a:t>
            </a:r>
          </a:p>
          <a:p>
            <a:pPr algn="r"/>
            <a:r>
              <a:rPr lang="en-US" dirty="0">
                <a:solidFill>
                  <a:schemeClr val="tx1"/>
                </a:solidFill>
              </a:rPr>
              <a:t>Vin Yu, Program Manager, Data Platform</a:t>
            </a:r>
          </a:p>
          <a:p>
            <a:pPr algn="r"/>
            <a:endParaRPr lang="en-US" dirty="0">
              <a:solidFill>
                <a:schemeClr val="tx1"/>
              </a:solidFill>
            </a:endParaRPr>
          </a:p>
          <a:p>
            <a:r>
              <a:rPr lang="en-US" dirty="0">
                <a:solidFill>
                  <a:schemeClr val="tx1"/>
                </a:solidFill>
              </a:rPr>
              <a:t>“Good stuff is on the way folks...help Chrissy and Aaron get me the highest priority improvements.  Your vote counts ;-)”</a:t>
            </a:r>
          </a:p>
          <a:p>
            <a:pPr algn="r"/>
            <a:r>
              <a:rPr lang="en-US" dirty="0">
                <a:solidFill>
                  <a:schemeClr val="tx1"/>
                </a:solidFill>
              </a:rPr>
              <a:t>Ken Van </a:t>
            </a:r>
            <a:r>
              <a:rPr lang="en-US" dirty="0" err="1">
                <a:solidFill>
                  <a:schemeClr val="tx1"/>
                </a:solidFill>
              </a:rPr>
              <a:t>Hyning</a:t>
            </a:r>
            <a:r>
              <a:rPr lang="en-US" dirty="0">
                <a:solidFill>
                  <a:schemeClr val="tx1"/>
                </a:solidFill>
              </a:rPr>
              <a:t>, Engineering Manager for SQL Server Client Tools</a:t>
            </a:r>
          </a:p>
          <a:p>
            <a:pPr algn="r"/>
            <a:endParaRPr lang="en-US" dirty="0">
              <a:solidFill>
                <a:schemeClr val="tx1"/>
              </a:solidFill>
            </a:endParaRPr>
          </a:p>
          <a:p>
            <a:r>
              <a:rPr lang="en-US" dirty="0">
                <a:solidFill>
                  <a:schemeClr val="tx1"/>
                </a:solidFill>
              </a:rPr>
              <a:t>“Meanwhile, the DBA/MVP community has created its own channels where SQL tools team members participate. The Trello board is building momentum, and there's a new Slack channel. More of us are trying to monitor forums like #</a:t>
            </a:r>
            <a:r>
              <a:rPr lang="en-US" dirty="0" err="1">
                <a:solidFill>
                  <a:schemeClr val="tx1"/>
                </a:solidFill>
              </a:rPr>
              <a:t>sqlhelp</a:t>
            </a:r>
            <a:r>
              <a:rPr lang="en-US" dirty="0">
                <a:solidFill>
                  <a:schemeClr val="tx1"/>
                </a:solidFill>
              </a:rPr>
              <a:t>, </a:t>
            </a:r>
            <a:r>
              <a:rPr lang="en-US" dirty="0" err="1">
                <a:solidFill>
                  <a:schemeClr val="tx1"/>
                </a:solidFill>
              </a:rPr>
              <a:t>reddit</a:t>
            </a:r>
            <a:r>
              <a:rPr lang="en-US" dirty="0">
                <a:solidFill>
                  <a:schemeClr val="tx1"/>
                </a:solidFill>
              </a:rPr>
              <a:t> and </a:t>
            </a:r>
            <a:r>
              <a:rPr lang="en-US" dirty="0" err="1">
                <a:solidFill>
                  <a:schemeClr val="tx1"/>
                </a:solidFill>
              </a:rPr>
              <a:t>stackoverflow</a:t>
            </a:r>
            <a:r>
              <a:rPr lang="en-US" dirty="0">
                <a:solidFill>
                  <a:schemeClr val="tx1"/>
                </a:solidFill>
              </a:rPr>
              <a:t> on a regular basis as well."</a:t>
            </a:r>
          </a:p>
          <a:p>
            <a:pPr algn="r"/>
            <a:r>
              <a:rPr lang="en-US" dirty="0">
                <a:solidFill>
                  <a:schemeClr val="tx1"/>
                </a:solidFill>
              </a:rPr>
              <a:t>David </a:t>
            </a:r>
            <a:r>
              <a:rPr lang="en-US" dirty="0" err="1">
                <a:solidFill>
                  <a:schemeClr val="tx1"/>
                </a:solidFill>
              </a:rPr>
              <a:t>Shiflet</a:t>
            </a:r>
            <a:r>
              <a:rPr lang="en-US" dirty="0">
                <a:solidFill>
                  <a:schemeClr val="tx1"/>
                </a:solidFill>
              </a:rPr>
              <a:t>, Principal Software Engineering Manager, SQL Azure</a:t>
            </a:r>
          </a:p>
          <a:p>
            <a:endParaRPr lang="en-US" dirty="0">
              <a:solidFill>
                <a:schemeClr val="tx1"/>
              </a:solidFill>
            </a:endParaRPr>
          </a:p>
          <a:p>
            <a:r>
              <a:rPr lang="en-US" dirty="0">
                <a:solidFill>
                  <a:schemeClr val="tx1"/>
                </a:solidFill>
              </a:rPr>
              <a:t>“Trello is addicting!”</a:t>
            </a:r>
          </a:p>
          <a:p>
            <a:pPr algn="r"/>
            <a:r>
              <a:rPr lang="en-US" dirty="0">
                <a:solidFill>
                  <a:schemeClr val="tx1"/>
                </a:solidFill>
              </a:rPr>
              <a:t>Our Busy Hero, SQL PowerShell Engineer, Matteo </a:t>
            </a:r>
            <a:r>
              <a:rPr lang="en-US" dirty="0" err="1">
                <a:solidFill>
                  <a:schemeClr val="tx1"/>
                </a:solidFill>
              </a:rPr>
              <a:t>Taveggia</a:t>
            </a:r>
            <a:endParaRPr lang="en-US" dirty="0">
              <a:solidFill>
                <a:schemeClr val="tx1"/>
              </a:solidFill>
            </a:endParaRPr>
          </a:p>
        </p:txBody>
      </p:sp>
      <p:pic>
        <p:nvPicPr>
          <p:cNvPr id="4098" name="Picture 2" descr="SQL PASS PowerShe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249" y="5673911"/>
            <a:ext cx="608651" cy="60865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powershell.sqlpass.org   |   sqlps.io/vote   |   sqlps.io/</a:t>
            </a:r>
            <a:r>
              <a:rPr lang="en-US" dirty="0" err="1"/>
              <a:t>youtube</a:t>
            </a:r>
            <a:r>
              <a:rPr lang="en-US" dirty="0"/>
              <a:t>   |   sqlps.io/slack</a:t>
            </a:r>
            <a:endParaRPr dirty="0"/>
          </a:p>
        </p:txBody>
      </p:sp>
    </p:spTree>
    <p:extLst>
      <p:ext uri="{BB962C8B-B14F-4D97-AF65-F5344CB8AC3E}">
        <p14:creationId xmlns:p14="http://schemas.microsoft.com/office/powerpoint/2010/main" val="68895133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Influence Microsoft</a:t>
            </a:r>
            <a:endParaRPr dirty="0"/>
          </a:p>
        </p:txBody>
      </p:sp>
      <p:sp>
        <p:nvSpPr>
          <p:cNvPr id="13" name="Rectangle 12"/>
          <p:cNvSpPr/>
          <p:nvPr/>
        </p:nvSpPr>
        <p:spPr>
          <a:xfrm>
            <a:off x="809644" y="5637620"/>
            <a:ext cx="3509319" cy="523220"/>
          </a:xfrm>
          <a:prstGeom prst="rect">
            <a:avLst/>
          </a:prstGeom>
        </p:spPr>
        <p:txBody>
          <a:bodyPr wrap="square">
            <a:spAutoFit/>
          </a:bodyPr>
          <a:lstStyle/>
          <a:p>
            <a:pPr algn="ctr"/>
            <a:r>
              <a:rPr lang="en-US" sz="2800" dirty="0">
                <a:solidFill>
                  <a:schemeClr val="accent1">
                    <a:lumMod val="75000"/>
                  </a:schemeClr>
                </a:solidFill>
              </a:rPr>
              <a:t>sqlps.io/vote</a:t>
            </a:r>
          </a:p>
        </p:txBody>
      </p:sp>
      <p:sp>
        <p:nvSpPr>
          <p:cNvPr id="15" name="Rectangle 14"/>
          <p:cNvSpPr/>
          <p:nvPr/>
        </p:nvSpPr>
        <p:spPr>
          <a:xfrm>
            <a:off x="6582150" y="5595142"/>
            <a:ext cx="3509319" cy="523220"/>
          </a:xfrm>
          <a:prstGeom prst="rect">
            <a:avLst/>
          </a:prstGeom>
        </p:spPr>
        <p:txBody>
          <a:bodyPr wrap="square">
            <a:spAutoFit/>
          </a:bodyPr>
          <a:lstStyle/>
          <a:p>
            <a:pPr algn="ctr"/>
            <a:r>
              <a:rPr lang="en-US" sz="2800" dirty="0">
                <a:solidFill>
                  <a:schemeClr val="accent1">
                    <a:lumMod val="75000"/>
                  </a:schemeClr>
                </a:solidFill>
              </a:rPr>
              <a:t>sqlps.io/reports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92" y="1230094"/>
            <a:ext cx="4494224" cy="414851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2494" y="1324720"/>
            <a:ext cx="6748633" cy="3839120"/>
          </a:xfrm>
          <a:prstGeom prst="rect">
            <a:avLst/>
          </a:prstGeom>
        </p:spPr>
      </p:pic>
    </p:spTree>
    <p:extLst>
      <p:ext uri="{BB962C8B-B14F-4D97-AF65-F5344CB8AC3E}">
        <p14:creationId xmlns:p14="http://schemas.microsoft.com/office/powerpoint/2010/main" val="364125464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06" name="Shape 306"/>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Questions</a:t>
            </a:r>
            <a:endParaRPr dirty="0"/>
          </a:p>
        </p:txBody>
      </p:sp>
      <p:pic>
        <p:nvPicPr>
          <p:cNvPr id="2050" name="Picture 2" descr="http://www.auburn-rose.com/auburnrose/wp-content/uploads/2015/01/questionsfry-panique-ques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875" y="1738211"/>
            <a:ext cx="3076575"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powershell.sqlpass.org   |   sqlps.io/vote   |   sqlps.io/</a:t>
            </a:r>
            <a:r>
              <a:rPr lang="en-US" dirty="0" err="1"/>
              <a:t>youtube</a:t>
            </a:r>
            <a:r>
              <a:rPr lang="en-US" dirty="0"/>
              <a:t>   |   sqlps.io/slack</a:t>
            </a:r>
            <a:endParaRPr dirty="0"/>
          </a:p>
        </p:txBody>
      </p:sp>
    </p:spTree>
    <p:extLst>
      <p:ext uri="{BB962C8B-B14F-4D97-AF65-F5344CB8AC3E}">
        <p14:creationId xmlns:p14="http://schemas.microsoft.com/office/powerpoint/2010/main" val="251282396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p:nvPr/>
        </p:nvSpPr>
        <p:spPr>
          <a:xfrm>
            <a:off x="5428467" y="542242"/>
            <a:ext cx="5726127" cy="33855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a:defRPr sz="1500">
                <a:latin typeface="Segoe UI Semilight"/>
                <a:ea typeface="Segoe UI Semilight"/>
                <a:cs typeface="Segoe UI Semilight"/>
                <a:sym typeface="Segoe UI Semilight"/>
              </a:defRPr>
            </a:pPr>
            <a:r>
              <a:rPr lang="en-US" sz="1600" dirty="0">
                <a:latin typeface="Calibri" panose="020F0502020204030204" pitchFamily="34" charset="0"/>
                <a:cs typeface="Calibri" panose="020F0502020204030204" pitchFamily="34" charset="0"/>
              </a:rPr>
              <a:t>(Still not a couple.)</a:t>
            </a:r>
            <a:endParaRPr sz="1600" dirty="0">
              <a:latin typeface="Calibri" panose="020F0502020204030204" pitchFamily="34" charset="0"/>
              <a:cs typeface="Calibri" panose="020F0502020204030204" pitchFamily="34" charset="0"/>
            </a:endParaRPr>
          </a:p>
        </p:txBody>
      </p:sp>
      <p:grpSp>
        <p:nvGrpSpPr>
          <p:cNvPr id="13" name="Group 12"/>
          <p:cNvGrpSpPr/>
          <p:nvPr/>
        </p:nvGrpSpPr>
        <p:grpSpPr>
          <a:xfrm>
            <a:off x="6405048" y="1211549"/>
            <a:ext cx="1357004" cy="1304651"/>
            <a:chOff x="7307091" y="1124566"/>
            <a:chExt cx="1357004" cy="1304651"/>
          </a:xfrm>
        </p:grpSpPr>
        <p:sp>
          <p:nvSpPr>
            <p:cNvPr id="55" name="Shape 276"/>
            <p:cNvSpPr/>
            <p:nvPr/>
          </p:nvSpPr>
          <p:spPr>
            <a:xfrm>
              <a:off x="7307091" y="1124566"/>
              <a:ext cx="1357004" cy="1304651"/>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sz="1600">
                <a:latin typeface="Calibri" panose="020F0502020204030204" pitchFamily="34" charset="0"/>
                <a:cs typeface="Calibri" panose="020F0502020204030204" pitchFamily="34" charset="0"/>
              </a:endParaRPr>
            </a:p>
          </p:txBody>
        </p:sp>
        <p:pic>
          <p:nvPicPr>
            <p:cNvPr id="57" name="Picture 56"/>
            <p:cNvPicPr>
              <a:picLocks noChangeAspect="1"/>
            </p:cNvPicPr>
            <p:nvPr/>
          </p:nvPicPr>
          <p:blipFill>
            <a:blip r:embed="rId3"/>
            <a:stretch>
              <a:fillRect/>
            </a:stretch>
          </p:blipFill>
          <p:spPr>
            <a:xfrm>
              <a:off x="7505954" y="1299633"/>
              <a:ext cx="952633" cy="952633"/>
            </a:xfrm>
            <a:prstGeom prst="rect">
              <a:avLst/>
            </a:prstGeom>
          </p:spPr>
        </p:pic>
      </p:grpSp>
      <p:grpSp>
        <p:nvGrpSpPr>
          <p:cNvPr id="12" name="Group 11"/>
          <p:cNvGrpSpPr/>
          <p:nvPr/>
        </p:nvGrpSpPr>
        <p:grpSpPr>
          <a:xfrm>
            <a:off x="469178" y="1220198"/>
            <a:ext cx="1296002" cy="1296002"/>
            <a:chOff x="753389" y="1260248"/>
            <a:chExt cx="1296002" cy="1296002"/>
          </a:xfrm>
        </p:grpSpPr>
        <p:pic>
          <p:nvPicPr>
            <p:cNvPr id="58" name="image5.png"/>
            <p:cNvPicPr>
              <a:picLocks noChangeAspect="1"/>
            </p:cNvPicPr>
            <p:nvPr/>
          </p:nvPicPr>
          <p:blipFill>
            <a:blip r:embed="rId4">
              <a:extLst/>
            </a:blip>
            <a:stretch>
              <a:fillRect/>
            </a:stretch>
          </p:blipFill>
          <p:spPr>
            <a:xfrm>
              <a:off x="753389" y="1260248"/>
              <a:ext cx="1296002" cy="1296002"/>
            </a:xfrm>
            <a:prstGeom prst="rect">
              <a:avLst/>
            </a:prstGeom>
            <a:ln w="12700">
              <a:miter lim="400000"/>
            </a:ln>
          </p:spPr>
        </p:pic>
        <p:pic>
          <p:nvPicPr>
            <p:cNvPr id="61" name="Picture 60"/>
            <p:cNvPicPr>
              <a:picLocks noChangeAspect="1"/>
            </p:cNvPicPr>
            <p:nvPr/>
          </p:nvPicPr>
          <p:blipFill>
            <a:blip r:embed="rId5"/>
            <a:stretch>
              <a:fillRect/>
            </a:stretch>
          </p:blipFill>
          <p:spPr>
            <a:xfrm>
              <a:off x="925073" y="1431786"/>
              <a:ext cx="952633" cy="952633"/>
            </a:xfrm>
            <a:prstGeom prst="rect">
              <a:avLst/>
            </a:prstGeom>
          </p:spPr>
        </p:pic>
      </p:grpSp>
      <p:sp>
        <p:nvSpPr>
          <p:cNvPr id="70" name="Rectangle 69"/>
          <p:cNvSpPr/>
          <p:nvPr/>
        </p:nvSpPr>
        <p:spPr>
          <a:xfrm>
            <a:off x="7834337" y="1220198"/>
            <a:ext cx="3467872" cy="584775"/>
          </a:xfrm>
          <a:prstGeom prst="rect">
            <a:avLst/>
          </a:prstGeom>
        </p:spPr>
        <p:txBody>
          <a:bodyPr wrap="square">
            <a:spAutoFit/>
          </a:bodyPr>
          <a:lstStyle/>
          <a:p>
            <a:r>
              <a:rPr lang="en-GB" sz="1600" dirty="0">
                <a:latin typeface="Calibri" panose="020F0502020204030204" pitchFamily="34" charset="0"/>
                <a:cs typeface="Calibri" panose="020F0502020204030204" pitchFamily="34" charset="0"/>
              </a:rPr>
              <a:t>Rob – The one with the beard!</a:t>
            </a:r>
            <a:br>
              <a:rPr lang="en-GB" sz="1600" dirty="0">
                <a:latin typeface="Calibri" panose="020F0502020204030204" pitchFamily="34" charset="0"/>
                <a:cs typeface="Calibri" panose="020F0502020204030204" pitchFamily="34" charset="0"/>
              </a:rPr>
            </a:br>
            <a:r>
              <a:rPr lang="en-GB" sz="1600" dirty="0">
                <a:solidFill>
                  <a:prstClr val="black"/>
                </a:solidFill>
                <a:latin typeface="Calibri" panose="020F0502020204030204" pitchFamily="34" charset="0"/>
                <a:cs typeface="Calibri" panose="020F0502020204030204" pitchFamily="34" charset="0"/>
              </a:rPr>
              <a:t>@</a:t>
            </a:r>
            <a:r>
              <a:rPr lang="en-GB" sz="1600" dirty="0" err="1">
                <a:solidFill>
                  <a:prstClr val="black"/>
                </a:solidFill>
                <a:latin typeface="Calibri" panose="020F0502020204030204" pitchFamily="34" charset="0"/>
                <a:cs typeface="Calibri" panose="020F0502020204030204" pitchFamily="34" charset="0"/>
              </a:rPr>
              <a:t>sqldbawithbeard</a:t>
            </a:r>
            <a:endParaRPr lang="en-GB" sz="1600" dirty="0">
              <a:solidFill>
                <a:prstClr val="black"/>
              </a:solidFill>
              <a:latin typeface="Calibri" panose="020F0502020204030204" pitchFamily="34" charset="0"/>
              <a:cs typeface="Calibri" panose="020F0502020204030204" pitchFamily="34" charset="0"/>
            </a:endParaRPr>
          </a:p>
        </p:txBody>
      </p:sp>
      <p:sp>
        <p:nvSpPr>
          <p:cNvPr id="71" name="Rectangle 70"/>
          <p:cNvSpPr/>
          <p:nvPr/>
        </p:nvSpPr>
        <p:spPr>
          <a:xfrm>
            <a:off x="1796100" y="1216601"/>
            <a:ext cx="3467872" cy="584775"/>
          </a:xfrm>
          <a:prstGeom prst="rect">
            <a:avLst/>
          </a:prstGeom>
        </p:spPr>
        <p:txBody>
          <a:bodyPr wrap="square">
            <a:spAutoFit/>
          </a:bodyPr>
          <a:lstStyle/>
          <a:p>
            <a:r>
              <a:rPr lang="en-GB" sz="1600" dirty="0">
                <a:latin typeface="Calibri" panose="020F0502020204030204" pitchFamily="34" charset="0"/>
                <a:cs typeface="Calibri" panose="020F0502020204030204" pitchFamily="34" charset="0"/>
              </a:rPr>
              <a:t>Chrissy – The one with the hair!</a:t>
            </a:r>
            <a:br>
              <a:rPr lang="en-GB" sz="1600" dirty="0">
                <a:latin typeface="Calibri" panose="020F0502020204030204" pitchFamily="34" charset="0"/>
                <a:cs typeface="Calibri" panose="020F0502020204030204" pitchFamily="34" charset="0"/>
              </a:rPr>
            </a:br>
            <a:r>
              <a:rPr lang="en-GB" sz="1600" dirty="0">
                <a:solidFill>
                  <a:prstClr val="black"/>
                </a:solidFill>
                <a:latin typeface="Calibri" panose="020F0502020204030204" pitchFamily="34" charset="0"/>
                <a:cs typeface="Calibri" panose="020F0502020204030204" pitchFamily="34" charset="0"/>
              </a:rPr>
              <a:t>@cl</a:t>
            </a:r>
          </a:p>
        </p:txBody>
      </p:sp>
      <p:sp>
        <p:nvSpPr>
          <p:cNvPr id="72" name="Content Placeholder 8"/>
          <p:cNvSpPr txBox="1">
            <a:spLocks/>
          </p:cNvSpPr>
          <p:nvPr/>
        </p:nvSpPr>
        <p:spPr>
          <a:xfrm>
            <a:off x="6172199" y="2875430"/>
            <a:ext cx="5604641" cy="3172675"/>
          </a:xfrm>
          <a:prstGeom prst="rect">
            <a:avLst/>
          </a:prstGeom>
        </p:spPr>
        <p:txBody>
          <a:bodyPr>
            <a:normAutofit/>
          </a:bodyPr>
          <a:lst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a:lstStyle>
          <a:p>
            <a:pPr hangingPunct="1"/>
            <a:r>
              <a:rPr lang="en-GB" sz="1600" dirty="0">
                <a:solidFill>
                  <a:prstClr val="black"/>
                </a:solidFill>
                <a:latin typeface="Calibri" panose="020F0502020204030204" pitchFamily="34" charset="0"/>
                <a:cs typeface="Calibri" panose="020F0502020204030204" pitchFamily="34" charset="0"/>
              </a:rPr>
              <a:t>sqldbawithabeard.com</a:t>
            </a:r>
          </a:p>
          <a:p>
            <a:pPr hangingPunct="1"/>
            <a:r>
              <a:rPr lang="en-GB" sz="1600" dirty="0">
                <a:solidFill>
                  <a:prstClr val="black"/>
                </a:solidFill>
                <a:latin typeface="Calibri" panose="020F0502020204030204" pitchFamily="34" charset="0"/>
                <a:cs typeface="Calibri" panose="020F0502020204030204" pitchFamily="34" charset="0"/>
              </a:rPr>
              <a:t>dbareports.io</a:t>
            </a:r>
          </a:p>
          <a:p>
            <a:pPr hangingPunct="1"/>
            <a:r>
              <a:rPr lang="en-GB" sz="1600" dirty="0">
                <a:solidFill>
                  <a:prstClr val="black"/>
                </a:solidFill>
                <a:latin typeface="Calibri" panose="020F0502020204030204" pitchFamily="34" charset="0"/>
                <a:cs typeface="Calibri" panose="020F0502020204030204" pitchFamily="34" charset="0"/>
              </a:rPr>
              <a:t>@</a:t>
            </a:r>
            <a:r>
              <a:rPr lang="en-GB" sz="1600" dirty="0" err="1">
                <a:solidFill>
                  <a:prstClr val="black"/>
                </a:solidFill>
                <a:latin typeface="Calibri" panose="020F0502020204030204" pitchFamily="34" charset="0"/>
                <a:cs typeface="Calibri" panose="020F0502020204030204" pitchFamily="34" charset="0"/>
              </a:rPr>
              <a:t>sqldbwithbeard</a:t>
            </a:r>
            <a:r>
              <a:rPr lang="en-GB" sz="1600" dirty="0">
                <a:solidFill>
                  <a:prstClr val="black"/>
                </a:solidFill>
                <a:latin typeface="Calibri" panose="020F0502020204030204" pitchFamily="34" charset="0"/>
                <a:cs typeface="Calibri" panose="020F0502020204030204" pitchFamily="34" charset="0"/>
              </a:rPr>
              <a:t> on twitter (what what!)</a:t>
            </a:r>
          </a:p>
          <a:p>
            <a:pPr hangingPunct="1"/>
            <a:r>
              <a:rPr lang="en-GB" sz="1600" dirty="0">
                <a:solidFill>
                  <a:prstClr val="black"/>
                </a:solidFill>
                <a:latin typeface="Calibri" panose="020F0502020204030204" pitchFamily="34" charset="0"/>
                <a:cs typeface="Calibri" panose="020F0502020204030204" pitchFamily="34" charset="0"/>
                <a:hlinkClick r:id="rId6"/>
              </a:rPr>
              <a:t>mrrobsewell@outlook.com</a:t>
            </a:r>
            <a:endParaRPr lang="en-GB" sz="1600" dirty="0">
              <a:solidFill>
                <a:prstClr val="black"/>
              </a:solidFill>
              <a:latin typeface="Calibri" panose="020F0502020204030204" pitchFamily="34" charset="0"/>
              <a:cs typeface="Calibri" panose="020F0502020204030204" pitchFamily="34" charset="0"/>
            </a:endParaRPr>
          </a:p>
          <a:p>
            <a:pPr hangingPunct="1"/>
            <a:r>
              <a:rPr lang="en-GB" sz="1600" dirty="0" err="1">
                <a:solidFill>
                  <a:prstClr val="black"/>
                </a:solidFill>
                <a:latin typeface="Calibri" panose="020F0502020204030204" pitchFamily="34" charset="0"/>
                <a:cs typeface="Calibri" panose="020F0502020204030204" pitchFamily="34" charset="0"/>
              </a:rPr>
              <a:t>sqldbawithabeard</a:t>
            </a:r>
            <a:r>
              <a:rPr lang="en-GB" sz="1600" dirty="0">
                <a:solidFill>
                  <a:prstClr val="black"/>
                </a:solidFill>
                <a:latin typeface="Calibri" panose="020F0502020204030204" pitchFamily="34" charset="0"/>
                <a:cs typeface="Calibri" panose="020F0502020204030204" pitchFamily="34" charset="0"/>
              </a:rPr>
              <a:t> on Slack</a:t>
            </a:r>
            <a:endParaRPr lang="en-GB" sz="1600" dirty="0">
              <a:latin typeface="Calibri" panose="020F0502020204030204" pitchFamily="34" charset="0"/>
              <a:cs typeface="Calibri" panose="020F0502020204030204" pitchFamily="34" charset="0"/>
            </a:endParaRPr>
          </a:p>
        </p:txBody>
      </p:sp>
      <p:sp>
        <p:nvSpPr>
          <p:cNvPr id="73" name="Content Placeholder 8"/>
          <p:cNvSpPr txBox="1">
            <a:spLocks/>
          </p:cNvSpPr>
          <p:nvPr/>
        </p:nvSpPr>
        <p:spPr>
          <a:xfrm>
            <a:off x="266249" y="2907925"/>
            <a:ext cx="5604641" cy="3009551"/>
          </a:xfrm>
          <a:prstGeom prst="rect">
            <a:avLst/>
          </a:prstGeom>
        </p:spPr>
        <p:txBody>
          <a:bodyPr>
            <a:normAutofit/>
          </a:bodyPr>
          <a:lst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a:lstStyle>
          <a:p>
            <a:pPr hangingPunct="1"/>
            <a:r>
              <a:rPr lang="en-GB" sz="1600" dirty="0">
                <a:solidFill>
                  <a:prstClr val="black"/>
                </a:solidFill>
                <a:latin typeface="Calibri" panose="020F0502020204030204" pitchFamily="34" charset="0"/>
                <a:cs typeface="Calibri" panose="020F0502020204030204" pitchFamily="34" charset="0"/>
              </a:rPr>
              <a:t>netnerds.net</a:t>
            </a:r>
          </a:p>
          <a:p>
            <a:pPr hangingPunct="1"/>
            <a:r>
              <a:rPr lang="en-GB" sz="1600" dirty="0">
                <a:solidFill>
                  <a:prstClr val="black"/>
                </a:solidFill>
                <a:latin typeface="Calibri" panose="020F0502020204030204" pitchFamily="34" charset="0"/>
                <a:cs typeface="Calibri" panose="020F0502020204030204" pitchFamily="34" charset="0"/>
              </a:rPr>
              <a:t>dbatools.io</a:t>
            </a:r>
          </a:p>
          <a:p>
            <a:pPr hangingPunct="1"/>
            <a:r>
              <a:rPr lang="en-GB" sz="1600" dirty="0">
                <a:solidFill>
                  <a:prstClr val="black"/>
                </a:solidFill>
                <a:latin typeface="Calibri" panose="020F0502020204030204" pitchFamily="34" charset="0"/>
                <a:cs typeface="Calibri" panose="020F0502020204030204" pitchFamily="34" charset="0"/>
              </a:rPr>
              <a:t>@cl on twitter (what what!)</a:t>
            </a:r>
          </a:p>
          <a:p>
            <a:pPr hangingPunct="1"/>
            <a:r>
              <a:rPr lang="en-GB" sz="1600" dirty="0">
                <a:solidFill>
                  <a:prstClr val="black"/>
                </a:solidFill>
                <a:latin typeface="Calibri" panose="020F0502020204030204" pitchFamily="34" charset="0"/>
                <a:cs typeface="Calibri" panose="020F0502020204030204" pitchFamily="34" charset="0"/>
                <a:hlinkClick r:id="rId7"/>
              </a:rPr>
              <a:t>clemaire@gmail.com</a:t>
            </a:r>
            <a:endParaRPr lang="en-GB" sz="1600" dirty="0">
              <a:solidFill>
                <a:prstClr val="black"/>
              </a:solidFill>
              <a:latin typeface="Calibri" panose="020F0502020204030204" pitchFamily="34" charset="0"/>
              <a:cs typeface="Calibri" panose="020F0502020204030204" pitchFamily="34" charset="0"/>
            </a:endParaRPr>
          </a:p>
          <a:p>
            <a:pPr hangingPunct="1"/>
            <a:r>
              <a:rPr lang="en-GB" sz="1600" dirty="0">
                <a:solidFill>
                  <a:prstClr val="black"/>
                </a:solidFill>
                <a:latin typeface="Calibri" panose="020F0502020204030204" pitchFamily="34" charset="0"/>
                <a:cs typeface="Calibri" panose="020F0502020204030204" pitchFamily="34" charset="0"/>
              </a:rPr>
              <a:t>ctrlb on Slack</a:t>
            </a:r>
            <a:endParaRPr lang="en-GB" sz="16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a:t>Contact Us</a:t>
            </a:r>
          </a:p>
        </p:txBody>
      </p:sp>
    </p:spTree>
    <p:extLst>
      <p:ext uri="{BB962C8B-B14F-4D97-AF65-F5344CB8AC3E}">
        <p14:creationId xmlns:p14="http://schemas.microsoft.com/office/powerpoint/2010/main" val="34155258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71871" y="1365664"/>
            <a:ext cx="8970299" cy="4750130"/>
          </a:xfrm>
        </p:spPr>
        <p:txBody>
          <a:bodyPr>
            <a:noAutofit/>
          </a:bodyPr>
          <a:lstStyle/>
          <a:p>
            <a:pPr marL="0" indent="0" algn="ctr">
              <a:buNone/>
            </a:pPr>
            <a:r>
              <a:rPr lang="en-GB" sz="2200" b="1" u="sng" dirty="0">
                <a:solidFill>
                  <a:schemeClr val="tx1"/>
                </a:solidFill>
              </a:rPr>
              <a:t>Cool Free Things</a:t>
            </a:r>
            <a:endParaRPr lang="en-GB" sz="2200" dirty="0"/>
          </a:p>
          <a:p>
            <a:r>
              <a:rPr lang="en-GB" sz="2200" dirty="0"/>
              <a:t>PASS PowerShell Virtual Chapter sqlps.io add /video for YouTube channel</a:t>
            </a:r>
          </a:p>
          <a:p>
            <a:r>
              <a:rPr lang="en-GB" sz="2200" dirty="0"/>
              <a:t>SQL Community Slack </a:t>
            </a:r>
            <a:r>
              <a:rPr lang="en-GB" sz="2200" b="1" dirty="0"/>
              <a:t>sqlps.io/slack </a:t>
            </a:r>
          </a:p>
          <a:p>
            <a:r>
              <a:rPr lang="en-GB" sz="2200" dirty="0"/>
              <a:t>dbatools – Amazing PowerShell module for DBAs </a:t>
            </a:r>
            <a:r>
              <a:rPr lang="en-GB" sz="2200" b="1" dirty="0"/>
              <a:t>dbatools.io </a:t>
            </a:r>
          </a:p>
          <a:p>
            <a:r>
              <a:rPr lang="en-GB" sz="2200" dirty="0"/>
              <a:t>dbareports – SQL PowerShell SSRS PowerBi &amp; Cortana </a:t>
            </a:r>
            <a:r>
              <a:rPr lang="en-GB" sz="2200" b="1" dirty="0"/>
              <a:t>dbareports.io</a:t>
            </a:r>
          </a:p>
          <a:p>
            <a:r>
              <a:rPr lang="en-GB" sz="2200" dirty="0"/>
              <a:t>SQL Collaborative Git Hub Organisation </a:t>
            </a:r>
            <a:r>
              <a:rPr lang="en-GB" sz="2200" b="1" dirty="0"/>
              <a:t>github.com/</a:t>
            </a:r>
            <a:r>
              <a:rPr lang="en-GB" sz="2200" b="1" dirty="0" err="1"/>
              <a:t>sqlcollaborative</a:t>
            </a:r>
            <a:endParaRPr lang="en-GB" sz="2200" b="1" dirty="0"/>
          </a:p>
          <a:p>
            <a:pPr marL="0" indent="0" algn="ctr">
              <a:buNone/>
            </a:pPr>
            <a:endParaRPr lang="en-GB" sz="2200" b="1" u="sng" dirty="0">
              <a:solidFill>
                <a:srgbClr val="002060"/>
              </a:solidFill>
            </a:endParaRPr>
          </a:p>
          <a:p>
            <a:pPr marL="0" indent="0" algn="ctr">
              <a:buNone/>
            </a:pPr>
            <a:r>
              <a:rPr lang="en-GB" sz="2200" b="1" u="sng" dirty="0">
                <a:solidFill>
                  <a:schemeClr val="tx1"/>
                </a:solidFill>
              </a:rPr>
              <a:t>Influence Microsoft  </a:t>
            </a:r>
          </a:p>
          <a:p>
            <a:r>
              <a:rPr lang="en-GB" sz="2200" dirty="0"/>
              <a:t>sqlserver PowerShell module - </a:t>
            </a:r>
            <a:r>
              <a:rPr lang="en-GB" sz="2200" b="1" dirty="0"/>
              <a:t>sqlps.io/vote</a:t>
            </a:r>
          </a:p>
          <a:p>
            <a:r>
              <a:rPr lang="en-GB" sz="2200" dirty="0"/>
              <a:t>SSMS </a:t>
            </a:r>
            <a:r>
              <a:rPr lang="en-GB" sz="2200" b="1" dirty="0"/>
              <a:t>sqlps.io/</a:t>
            </a:r>
            <a:r>
              <a:rPr lang="en-GB" sz="2200" b="1" dirty="0" err="1"/>
              <a:t>ssms</a:t>
            </a:r>
            <a:endParaRPr lang="en-GB" sz="2200" b="1" dirty="0"/>
          </a:p>
          <a:p>
            <a:r>
              <a:rPr lang="en-GB" sz="2200" dirty="0"/>
              <a:t>PowerShell </a:t>
            </a:r>
            <a:r>
              <a:rPr lang="en-GB" sz="2200" dirty="0" err="1"/>
              <a:t>PowerBi</a:t>
            </a:r>
            <a:r>
              <a:rPr lang="en-GB" sz="2200" dirty="0"/>
              <a:t> integration </a:t>
            </a:r>
            <a:r>
              <a:rPr lang="en-GB" sz="2200" b="1" dirty="0"/>
              <a:t>sqlps.io/</a:t>
            </a:r>
            <a:r>
              <a:rPr lang="en-GB" sz="2200" b="1" dirty="0" err="1"/>
              <a:t>powerbi</a:t>
            </a:r>
            <a:endParaRPr lang="en-GB" sz="2200" b="1" dirty="0"/>
          </a:p>
        </p:txBody>
      </p:sp>
      <p:sp>
        <p:nvSpPr>
          <p:cNvPr id="6" name="Title 5"/>
          <p:cNvSpPr>
            <a:spLocks noGrp="1"/>
          </p:cNvSpPr>
          <p:nvPr>
            <p:ph type="title"/>
          </p:nvPr>
        </p:nvSpPr>
        <p:spPr/>
        <p:txBody>
          <a:bodyPr/>
          <a:lstStyle/>
          <a:p>
            <a:r>
              <a:rPr lang="en-US" dirty="0"/>
              <a:t>Thank you so much!</a:t>
            </a:r>
          </a:p>
        </p:txBody>
      </p:sp>
    </p:spTree>
    <p:extLst>
      <p:ext uri="{BB962C8B-B14F-4D97-AF65-F5344CB8AC3E}">
        <p14:creationId xmlns:p14="http://schemas.microsoft.com/office/powerpoint/2010/main" val="27641926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0000" lnSpcReduction="200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hangingPunct="1"/>
            <a:r>
              <a:rPr lang="en-US" sz="4000" dirty="0"/>
              <a:t>Lets start with a demo you can follow along with</a:t>
            </a:r>
            <a:r>
              <a:rPr lang="en-US" sz="3600" dirty="0"/>
              <a:t/>
            </a:r>
            <a:br>
              <a:rPr lang="en-US" sz="3600" dirty="0"/>
            </a:br>
            <a:r>
              <a:rPr lang="en-US" sz="3600" dirty="0"/>
              <a:t> </a:t>
            </a:r>
            <a:br>
              <a:rPr lang="en-US" sz="3600" dirty="0"/>
            </a:br>
            <a:r>
              <a:rPr lang="en-US" sz="3100" dirty="0"/>
              <a:t>The SQL Server PowerShell Provider</a:t>
            </a:r>
          </a:p>
        </p:txBody>
      </p:sp>
      <p:pic>
        <p:nvPicPr>
          <p:cNvPr id="10"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274736" y="5006393"/>
            <a:ext cx="11887202" cy="1337753"/>
          </a:xfrm>
        </p:spPr>
        <p:txBody>
          <a:bodyPr/>
          <a:lstStyle/>
          <a:p>
            <a:r>
              <a:rPr lang="en-US" dirty="0"/>
              <a:t> </a:t>
            </a:r>
          </a:p>
        </p:txBody>
      </p:sp>
      <p:sp>
        <p:nvSpPr>
          <p:cNvPr id="15" name="Rectangle 14"/>
          <p:cNvSpPr/>
          <p:nvPr/>
        </p:nvSpPr>
        <p:spPr>
          <a:xfrm>
            <a:off x="4314110" y="3067877"/>
            <a:ext cx="4301177" cy="830997"/>
          </a:xfrm>
          <a:prstGeom prst="rect">
            <a:avLst/>
          </a:prstGeom>
        </p:spPr>
        <p:txBody>
          <a:bodyPr wrap="none">
            <a:spAutoFit/>
          </a:bodyPr>
          <a:lstStyle/>
          <a:p>
            <a:r>
              <a:rPr lang="en-US" sz="4800" dirty="0"/>
              <a:t>SQLSERVER:\&gt;_</a:t>
            </a:r>
          </a:p>
        </p:txBody>
      </p:sp>
      <p:sp>
        <p:nvSpPr>
          <p:cNvPr id="18" name="Rectangle 17"/>
          <p:cNvSpPr/>
          <p:nvPr/>
        </p:nvSpPr>
        <p:spPr>
          <a:xfrm>
            <a:off x="4461990" y="5006393"/>
            <a:ext cx="3509319" cy="523220"/>
          </a:xfrm>
          <a:prstGeom prst="rect">
            <a:avLst/>
          </a:prstGeom>
        </p:spPr>
        <p:txBody>
          <a:bodyPr wrap="square">
            <a:spAutoFit/>
          </a:bodyPr>
          <a:lstStyle/>
          <a:p>
            <a:r>
              <a:rPr lang="en-US" sz="2800" dirty="0">
                <a:solidFill>
                  <a:schemeClr val="accent1">
                    <a:lumMod val="75000"/>
                  </a:schemeClr>
                </a:solidFill>
              </a:rPr>
              <a:t>sqlps.io/</a:t>
            </a:r>
            <a:r>
              <a:rPr lang="en-US" sz="2800" dirty="0" err="1">
                <a:solidFill>
                  <a:schemeClr val="accent1">
                    <a:lumMod val="75000"/>
                  </a:schemeClr>
                </a:solidFill>
              </a:rPr>
              <a:t>preconcode</a:t>
            </a:r>
            <a:endParaRPr lang="en-US" sz="2800" dirty="0">
              <a:solidFill>
                <a:schemeClr val="accent1">
                  <a:lumMod val="75000"/>
                </a:schemeClr>
              </a:solidFill>
            </a:endParaRPr>
          </a:p>
        </p:txBody>
      </p:sp>
    </p:spTree>
    <p:extLst>
      <p:ext uri="{BB962C8B-B14F-4D97-AF65-F5344CB8AC3E}">
        <p14:creationId xmlns:p14="http://schemas.microsoft.com/office/powerpoint/2010/main" val="63899669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Brief History of SQL Server + PowerShell</a:t>
            </a:r>
          </a:p>
        </p:txBody>
      </p:sp>
      <p:pic>
        <p:nvPicPr>
          <p:cNvPr id="10"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 </a:t>
            </a:r>
          </a:p>
        </p:txBody>
      </p:sp>
      <p:sp>
        <p:nvSpPr>
          <p:cNvPr id="15" name="Rectangle 14"/>
          <p:cNvSpPr/>
          <p:nvPr/>
        </p:nvSpPr>
        <p:spPr>
          <a:xfrm>
            <a:off x="4314110" y="3067877"/>
            <a:ext cx="4301177" cy="830997"/>
          </a:xfrm>
          <a:prstGeom prst="rect">
            <a:avLst/>
          </a:prstGeom>
        </p:spPr>
        <p:txBody>
          <a:bodyPr wrap="none">
            <a:spAutoFit/>
          </a:bodyPr>
          <a:lstStyle/>
          <a:p>
            <a:r>
              <a:rPr lang="en-US" sz="4800" dirty="0"/>
              <a:t>SQLSERVER:\&gt;_</a:t>
            </a:r>
          </a:p>
        </p:txBody>
      </p:sp>
    </p:spTree>
    <p:extLst>
      <p:ext uri="{BB962C8B-B14F-4D97-AF65-F5344CB8AC3E}">
        <p14:creationId xmlns:p14="http://schemas.microsoft.com/office/powerpoint/2010/main" val="3576305638"/>
      </p:ext>
    </p:extLst>
  </p:cSld>
  <p:clrMapOvr>
    <a:masterClrMapping/>
  </p:clrMapOvr>
  <p:transition spd="slow"/>
</p:sld>
</file>

<file path=ppt/theme/theme1.xml><?xml version="1.0" encoding="utf-8"?>
<a:theme xmlns:a="http://schemas.openxmlformats.org/drawingml/2006/main" name="Default">
  <a:themeElements>
    <a:clrScheme name="Default">
      <a:dk1>
        <a:srgbClr val="50505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Custom 1">
      <a:majorFont>
        <a:latin typeface="Helvetica"/>
        <a:ea typeface="Helvetica"/>
        <a:cs typeface="Helvetica"/>
      </a:majorFont>
      <a:minorFont>
        <a:latin typeface="Segoe UI Semilight"/>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13674</TotalTime>
  <Words>3876</Words>
  <Application>Microsoft Macintosh PowerPoint</Application>
  <PresentationFormat>Custom</PresentationFormat>
  <Paragraphs>840</Paragraphs>
  <Slides>75</Slides>
  <Notes>61</Notes>
  <HiddenSlides>0</HiddenSlides>
  <MMClips>6</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Arial</vt:lpstr>
      <vt:lpstr>Blackadder ITC</vt:lpstr>
      <vt:lpstr>Calibri</vt:lpstr>
      <vt:lpstr>Helvetica</vt:lpstr>
      <vt:lpstr>Helvetica Neue</vt:lpstr>
      <vt:lpstr>Lucida Console</vt:lpstr>
      <vt:lpstr>Roboto Black</vt:lpstr>
      <vt:lpstr>Roboto Condensed</vt:lpstr>
      <vt:lpstr>Segoe UI</vt:lpstr>
      <vt:lpstr>Segoe UI Light</vt:lpstr>
      <vt:lpstr>Segoe UI Semilight</vt:lpstr>
      <vt:lpstr>Ubuntu Mono</vt:lpstr>
      <vt:lpstr>Wingdings</vt:lpstr>
      <vt:lpstr>Default</vt:lpstr>
      <vt:lpstr>SQL Server and PowerShell - Better Together Building the Modern DBA’s Toolset</vt:lpstr>
      <vt:lpstr>Slides and Code</vt:lpstr>
      <vt:lpstr>Who are we?</vt:lpstr>
      <vt:lpstr>Who are you?</vt:lpstr>
      <vt:lpstr>Rules</vt:lpstr>
      <vt:lpstr>Agenda</vt:lpstr>
      <vt:lpstr>Agenda</vt:lpstr>
      <vt:lpstr> </vt:lpstr>
      <vt:lpstr> </vt:lpstr>
      <vt:lpstr>First Release - SQL Server 2008</vt:lpstr>
      <vt:lpstr>SQLPS.exe</vt:lpstr>
      <vt:lpstr>Second Release - SQL Server 2012</vt:lpstr>
      <vt:lpstr>SQLPS Module</vt:lpstr>
      <vt:lpstr>Third Release - SQL Server 2014</vt:lpstr>
      <vt:lpstr>SQLPS Module</vt:lpstr>
      <vt:lpstr>Issues persisted</vt:lpstr>
      <vt:lpstr>The SQL Community wasn’t happy with the module</vt:lpstr>
      <vt:lpstr>Community Response</vt:lpstr>
      <vt:lpstr>2016 has been an amazing year!</vt:lpstr>
      <vt:lpstr>Everything’s changed</vt:lpstr>
      <vt:lpstr>SQL Client Tools Renaissance </vt:lpstr>
      <vt:lpstr>SQL Client Tools Renaissance </vt:lpstr>
      <vt:lpstr>30+ New Cmdlets + Fixes + New Name</vt:lpstr>
      <vt:lpstr> </vt:lpstr>
      <vt:lpstr>PowerPoint Presentation</vt:lpstr>
      <vt:lpstr> </vt:lpstr>
      <vt:lpstr>-WhatIf SQL Server migrations went more like this…</vt:lpstr>
      <vt:lpstr>Agenda</vt:lpstr>
      <vt:lpstr>Why Migrate?</vt:lpstr>
      <vt:lpstr>What to migrate?</vt:lpstr>
      <vt:lpstr>Considerations</vt:lpstr>
      <vt:lpstr>Database migration methods</vt:lpstr>
      <vt:lpstr>Copy Database Wizard / Detach Attach demo</vt:lpstr>
      <vt:lpstr>Login migration methods</vt:lpstr>
      <vt:lpstr>Login migrating using sp_help_revlogin</vt:lpstr>
      <vt:lpstr>Migrating other stuff     </vt:lpstr>
      <vt:lpstr>How CMS Import/Export usually goes for me.</vt:lpstr>
      <vt:lpstr>        PowerShell, the better way.</vt:lpstr>
      <vt:lpstr>Demo time!</vt:lpstr>
      <vt:lpstr>Bonus Video! Fun with Out-Grid</vt:lpstr>
      <vt:lpstr>Review</vt:lpstr>
      <vt:lpstr>Lunch</vt:lpstr>
      <vt:lpstr> </vt:lpstr>
      <vt:lpstr>PowerPoint Presentation</vt:lpstr>
      <vt:lpstr>What is Pester?</vt:lpstr>
      <vt:lpstr>PowerPoint Presentation</vt:lpstr>
      <vt:lpstr>I am so terribly sorry</vt:lpstr>
      <vt:lpstr>Should Operators</vt:lpstr>
      <vt:lpstr>What Can You Validate?</vt:lpstr>
      <vt:lpstr>What Can You  Validate?</vt:lpstr>
      <vt:lpstr> </vt:lpstr>
      <vt:lpstr>Review</vt:lpstr>
      <vt:lpstr> </vt:lpstr>
      <vt:lpstr> </vt:lpstr>
      <vt:lpstr>What Problem are we Solving?</vt:lpstr>
      <vt:lpstr>Questions</vt:lpstr>
      <vt:lpstr> </vt:lpstr>
      <vt:lpstr> </vt:lpstr>
      <vt:lpstr>Help Yourself </vt:lpstr>
      <vt:lpstr>Voice Activated Baby :-)</vt:lpstr>
      <vt:lpstr>SOLUTION</vt:lpstr>
      <vt:lpstr>How To Do It</vt:lpstr>
      <vt:lpstr>PowerPoint Presentation</vt:lpstr>
      <vt:lpstr> </vt:lpstr>
      <vt:lpstr>dbareports</vt:lpstr>
      <vt:lpstr>Questions</vt:lpstr>
      <vt:lpstr>What More Would You Like to Know?</vt:lpstr>
      <vt:lpstr>Community Has Taken up the Baton</vt:lpstr>
      <vt:lpstr>SQL PowerShell VC</vt:lpstr>
      <vt:lpstr>Join our YouTube + SQL Community Slack</vt:lpstr>
      <vt:lpstr>Microsoft wants to hear from you!</vt:lpstr>
      <vt:lpstr>Influence Microsoft</vt:lpstr>
      <vt:lpstr>Questions</vt:lpstr>
      <vt:lpstr>Contact Us</vt:lpstr>
      <vt:lpstr>Thank you so much!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-WhatIf SQL Server migrations went more like this…</dc:title>
  <dc:creator>ctrlb</dc:creator>
  <cp:lastModifiedBy>Chrissy LeMaire</cp:lastModifiedBy>
  <cp:revision>166</cp:revision>
  <dcterms:modified xsi:type="dcterms:W3CDTF">2017-01-19T07:42:27Z</dcterms:modified>
</cp:coreProperties>
</file>